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47"/>
  </p:notesMasterIdLst>
  <p:sldIdLst>
    <p:sldId id="256" r:id="rId2"/>
    <p:sldId id="257" r:id="rId3"/>
    <p:sldId id="326" r:id="rId4"/>
    <p:sldId id="264" r:id="rId5"/>
    <p:sldId id="265" r:id="rId6"/>
    <p:sldId id="268" r:id="rId7"/>
    <p:sldId id="267" r:id="rId8"/>
    <p:sldId id="323" r:id="rId9"/>
    <p:sldId id="308" r:id="rId10"/>
    <p:sldId id="266" r:id="rId11"/>
    <p:sldId id="321" r:id="rId12"/>
    <p:sldId id="322" r:id="rId13"/>
    <p:sldId id="329" r:id="rId14"/>
    <p:sldId id="330" r:id="rId15"/>
    <p:sldId id="331" r:id="rId16"/>
    <p:sldId id="271" r:id="rId17"/>
    <p:sldId id="309" r:id="rId18"/>
    <p:sldId id="263" r:id="rId19"/>
    <p:sldId id="310" r:id="rId20"/>
    <p:sldId id="319" r:id="rId21"/>
    <p:sldId id="270" r:id="rId22"/>
    <p:sldId id="304" r:id="rId23"/>
    <p:sldId id="269" r:id="rId24"/>
    <p:sldId id="320" r:id="rId25"/>
    <p:sldId id="259" r:id="rId26"/>
    <p:sldId id="317" r:id="rId27"/>
    <p:sldId id="261" r:id="rId28"/>
    <p:sldId id="272" r:id="rId29"/>
    <p:sldId id="262" r:id="rId30"/>
    <p:sldId id="258" r:id="rId31"/>
    <p:sldId id="279" r:id="rId32"/>
    <p:sldId id="316" r:id="rId33"/>
    <p:sldId id="311" r:id="rId34"/>
    <p:sldId id="315" r:id="rId35"/>
    <p:sldId id="314" r:id="rId36"/>
    <p:sldId id="332" r:id="rId37"/>
    <p:sldId id="325" r:id="rId38"/>
    <p:sldId id="274" r:id="rId39"/>
    <p:sldId id="288" r:id="rId40"/>
    <p:sldId id="290" r:id="rId41"/>
    <p:sldId id="303" r:id="rId42"/>
    <p:sldId id="295" r:id="rId43"/>
    <p:sldId id="297" r:id="rId44"/>
    <p:sldId id="306" r:id="rId45"/>
    <p:sldId id="298" r:id="rId4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ner Vogt" initials="RV" lastIdx="1" clrIdx="0">
    <p:extLst>
      <p:ext uri="{19B8F6BF-5375-455C-9EA6-DF929625EA0E}">
        <p15:presenceInfo xmlns:p15="http://schemas.microsoft.com/office/powerpoint/2012/main" userId="945a942b7afa5b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529"/>
    <a:srgbClr val="F5A3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DDC6-4B10-BEA2-2A47AE99111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DDC6-4B10-BEA2-2A47AE99111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DDC6-4B10-BEA2-2A47AE991118}"/>
              </c:ext>
            </c:extLst>
          </c:dPt>
          <c:cat>
            <c:strRef>
              <c:f>Tabelle1!$A$2:$A$4</c:f>
              <c:strCache>
                <c:ptCount val="3"/>
                <c:pt idx="0">
                  <c:v>Feststellen von Interessen und Kompetenzen</c:v>
                </c:pt>
                <c:pt idx="1">
                  <c:v>Information und Beratung</c:v>
                </c:pt>
                <c:pt idx="2">
                  <c:v>Erprobung/Praktika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C6-4B10-BEA2-2A47AE99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spPr>
    <a:ln>
      <a:solidFill>
        <a:srgbClr val="00B050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54652-146B-4AF9-87DD-282FED688142}" type="doc">
      <dgm:prSet loTypeId="urn:microsoft.com/office/officeart/2005/8/layout/pyramid2" loCatId="pyramid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de-DE"/>
        </a:p>
      </dgm:t>
    </dgm:pt>
    <dgm:pt modelId="{8DCB6E97-E91D-4DE4-86C0-FA7C9D772D46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de-DE" dirty="0"/>
            <a:t>Irland</a:t>
          </a:r>
        </a:p>
      </dgm:t>
    </dgm:pt>
    <dgm:pt modelId="{02FE9657-E47B-4923-AA19-7E30DB131A44}" type="parTrans" cxnId="{3CF6D420-C12A-4E24-9CFE-15BC47E02DAB}">
      <dgm:prSet/>
      <dgm:spPr/>
      <dgm:t>
        <a:bodyPr/>
        <a:lstStyle/>
        <a:p>
          <a:endParaRPr lang="de-DE"/>
        </a:p>
      </dgm:t>
    </dgm:pt>
    <dgm:pt modelId="{C08F4CE5-C2AA-4157-A5B6-DBD398DD5ECC}" type="sibTrans" cxnId="{3CF6D420-C12A-4E24-9CFE-15BC47E02DAB}">
      <dgm:prSet/>
      <dgm:spPr/>
      <dgm:t>
        <a:bodyPr/>
        <a:lstStyle/>
        <a:p>
          <a:endParaRPr lang="de-DE"/>
        </a:p>
      </dgm:t>
    </dgm:pt>
    <dgm:pt modelId="{63F76AF0-4B0A-4183-AF8C-B4B7B9CCAF69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de-DE" dirty="0"/>
            <a:t>Neapel</a:t>
          </a:r>
        </a:p>
      </dgm:t>
    </dgm:pt>
    <dgm:pt modelId="{B5083613-6D1C-4DD5-B34C-1A3303856B26}" type="parTrans" cxnId="{D034E301-E9A8-4151-8100-30870541AFD9}">
      <dgm:prSet/>
      <dgm:spPr/>
      <dgm:t>
        <a:bodyPr/>
        <a:lstStyle/>
        <a:p>
          <a:endParaRPr lang="de-DE"/>
        </a:p>
      </dgm:t>
    </dgm:pt>
    <dgm:pt modelId="{0FF3514F-3C4E-43C4-8FC2-655E1CBF40E1}" type="sibTrans" cxnId="{D034E301-E9A8-4151-8100-30870541AFD9}">
      <dgm:prSet/>
      <dgm:spPr/>
      <dgm:t>
        <a:bodyPr/>
        <a:lstStyle/>
        <a:p>
          <a:endParaRPr lang="de-DE"/>
        </a:p>
      </dgm:t>
    </dgm:pt>
    <dgm:pt modelId="{7CDE6F11-8B2D-48D0-B38A-2D91AEF063A2}">
      <dgm:prSet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de-DE" dirty="0"/>
            <a:t>Gardasee</a:t>
          </a:r>
        </a:p>
      </dgm:t>
    </dgm:pt>
    <dgm:pt modelId="{C6923D64-317C-4FAA-B740-5DC491546064}" type="parTrans" cxnId="{184E5D2F-B489-4087-AF64-203CA6BF7499}">
      <dgm:prSet/>
      <dgm:spPr/>
      <dgm:t>
        <a:bodyPr/>
        <a:lstStyle/>
        <a:p>
          <a:endParaRPr lang="de-DE"/>
        </a:p>
      </dgm:t>
    </dgm:pt>
    <dgm:pt modelId="{2471B5EA-CE45-4D40-A5DC-7639F74AE326}" type="sibTrans" cxnId="{184E5D2F-B489-4087-AF64-203CA6BF7499}">
      <dgm:prSet/>
      <dgm:spPr/>
      <dgm:t>
        <a:bodyPr/>
        <a:lstStyle/>
        <a:p>
          <a:endParaRPr lang="de-DE"/>
        </a:p>
      </dgm:t>
    </dgm:pt>
    <dgm:pt modelId="{0A64E4C9-53BB-41C4-9895-720A9F915AFA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r>
            <a:rPr lang="de-DE" dirty="0"/>
            <a:t>Spanien</a:t>
          </a:r>
        </a:p>
      </dgm:t>
    </dgm:pt>
    <dgm:pt modelId="{48BFBA4B-EFBD-4D43-9341-2077D5136802}" type="parTrans" cxnId="{718415CB-CE03-41C5-B661-7580D6F54781}">
      <dgm:prSet/>
      <dgm:spPr/>
      <dgm:t>
        <a:bodyPr/>
        <a:lstStyle/>
        <a:p>
          <a:endParaRPr lang="de-DE"/>
        </a:p>
      </dgm:t>
    </dgm:pt>
    <dgm:pt modelId="{4C45AF35-3C62-4DA0-9619-690205DAD90C}" type="sibTrans" cxnId="{718415CB-CE03-41C5-B661-7580D6F54781}">
      <dgm:prSet/>
      <dgm:spPr/>
      <dgm:t>
        <a:bodyPr/>
        <a:lstStyle/>
        <a:p>
          <a:endParaRPr lang="de-DE"/>
        </a:p>
      </dgm:t>
    </dgm:pt>
    <dgm:pt modelId="{6AEBF2A6-0D8D-449D-B493-8DA89434098B}">
      <dgm:prSet/>
      <dgm:spPr>
        <a:solidFill>
          <a:srgbClr val="FF00FF">
            <a:alpha val="89804"/>
          </a:srgbClr>
        </a:solidFill>
      </dgm:spPr>
      <dgm:t>
        <a:bodyPr/>
        <a:lstStyle/>
        <a:p>
          <a:pPr rtl="0"/>
          <a:r>
            <a:rPr lang="de-DE" dirty="0"/>
            <a:t>Provence</a:t>
          </a:r>
        </a:p>
      </dgm:t>
    </dgm:pt>
    <dgm:pt modelId="{F6DC4DA4-881B-4C0B-9EFB-D04E08C7FC2B}" type="parTrans" cxnId="{D80C4747-4BE3-4DCD-9DB8-980B757CB9CC}">
      <dgm:prSet/>
      <dgm:spPr/>
      <dgm:t>
        <a:bodyPr/>
        <a:lstStyle/>
        <a:p>
          <a:endParaRPr lang="de-DE"/>
        </a:p>
      </dgm:t>
    </dgm:pt>
    <dgm:pt modelId="{271B101D-AB9D-4C8D-AAAA-E11AC526208A}" type="sibTrans" cxnId="{D80C4747-4BE3-4DCD-9DB8-980B757CB9CC}">
      <dgm:prSet/>
      <dgm:spPr/>
      <dgm:t>
        <a:bodyPr/>
        <a:lstStyle/>
        <a:p>
          <a:endParaRPr lang="de-DE"/>
        </a:p>
      </dgm:t>
    </dgm:pt>
    <dgm:pt modelId="{EB20E7A9-ED6B-457A-8EBE-716A4CC3357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rtl="0"/>
          <a:r>
            <a:rPr lang="de-DE" dirty="0"/>
            <a:t>ROM</a:t>
          </a:r>
        </a:p>
      </dgm:t>
    </dgm:pt>
    <dgm:pt modelId="{E904F083-B392-4289-95B2-7E5D4036A502}" type="parTrans" cxnId="{475B9FF8-F87A-46E2-96AE-845401D607C0}">
      <dgm:prSet/>
      <dgm:spPr/>
      <dgm:t>
        <a:bodyPr/>
        <a:lstStyle/>
        <a:p>
          <a:endParaRPr lang="de-DE"/>
        </a:p>
      </dgm:t>
    </dgm:pt>
    <dgm:pt modelId="{A6B0DD04-8180-412D-B79B-89B84FE2DD67}" type="sibTrans" cxnId="{475B9FF8-F87A-46E2-96AE-845401D607C0}">
      <dgm:prSet/>
      <dgm:spPr/>
      <dgm:t>
        <a:bodyPr/>
        <a:lstStyle/>
        <a:p>
          <a:endParaRPr lang="de-DE"/>
        </a:p>
      </dgm:t>
    </dgm:pt>
    <dgm:pt modelId="{5F412954-0812-4F25-9C79-17447151D6AB}">
      <dgm:prSet/>
      <dgm:spPr>
        <a:solidFill>
          <a:srgbClr val="00B050">
            <a:alpha val="90000"/>
          </a:srgbClr>
        </a:solidFill>
      </dgm:spPr>
      <dgm:t>
        <a:bodyPr/>
        <a:lstStyle/>
        <a:p>
          <a:pPr rtl="0"/>
          <a:r>
            <a:rPr lang="de-DE" dirty="0"/>
            <a:t>Schottland</a:t>
          </a:r>
        </a:p>
      </dgm:t>
    </dgm:pt>
    <dgm:pt modelId="{AB90EF62-13EF-4977-BED6-B7CA9C8110E5}" type="parTrans" cxnId="{DFCBB5DE-0A6D-4972-ADA6-8EF134D380AF}">
      <dgm:prSet/>
      <dgm:spPr/>
      <dgm:t>
        <a:bodyPr/>
        <a:lstStyle/>
        <a:p>
          <a:endParaRPr lang="de-DE"/>
        </a:p>
      </dgm:t>
    </dgm:pt>
    <dgm:pt modelId="{31C154F5-FEFE-4DBC-BA50-2C9AE1039BD5}" type="sibTrans" cxnId="{DFCBB5DE-0A6D-4972-ADA6-8EF134D380AF}">
      <dgm:prSet/>
      <dgm:spPr/>
      <dgm:t>
        <a:bodyPr/>
        <a:lstStyle/>
        <a:p>
          <a:endParaRPr lang="de-DE"/>
        </a:p>
      </dgm:t>
    </dgm:pt>
    <dgm:pt modelId="{5241E57D-F6E1-4786-B25C-5E0A8388D1E4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de-DE" dirty="0"/>
            <a:t>Wien</a:t>
          </a:r>
        </a:p>
      </dgm:t>
    </dgm:pt>
    <dgm:pt modelId="{B133CDB8-517B-4749-B0E1-7A9C0C6189A3}" type="parTrans" cxnId="{379C2848-59E6-4BDE-88FB-0AF005B6A5B8}">
      <dgm:prSet/>
      <dgm:spPr/>
      <dgm:t>
        <a:bodyPr/>
        <a:lstStyle/>
        <a:p>
          <a:endParaRPr lang="de-DE"/>
        </a:p>
      </dgm:t>
    </dgm:pt>
    <dgm:pt modelId="{772FE088-02D8-4671-A484-BC7B16C276FC}" type="sibTrans" cxnId="{379C2848-59E6-4BDE-88FB-0AF005B6A5B8}">
      <dgm:prSet/>
      <dgm:spPr/>
      <dgm:t>
        <a:bodyPr/>
        <a:lstStyle/>
        <a:p>
          <a:endParaRPr lang="de-DE"/>
        </a:p>
      </dgm:t>
    </dgm:pt>
    <dgm:pt modelId="{0B9AAF37-C9DD-4273-BBC7-81C2705115FB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de-DE" dirty="0"/>
            <a:t>Den Haag</a:t>
          </a:r>
        </a:p>
      </dgm:t>
    </dgm:pt>
    <dgm:pt modelId="{13D7C098-145A-468E-BB5E-E8A37255040F}" type="parTrans" cxnId="{A9CA6F0A-2666-4312-8566-CDFA16CB33EC}">
      <dgm:prSet/>
      <dgm:spPr/>
      <dgm:t>
        <a:bodyPr/>
        <a:lstStyle/>
        <a:p>
          <a:endParaRPr lang="de-DE"/>
        </a:p>
      </dgm:t>
    </dgm:pt>
    <dgm:pt modelId="{714910BF-4B6C-4C09-91DC-312BC9A69C39}" type="sibTrans" cxnId="{A9CA6F0A-2666-4312-8566-CDFA16CB33EC}">
      <dgm:prSet/>
      <dgm:spPr/>
      <dgm:t>
        <a:bodyPr/>
        <a:lstStyle/>
        <a:p>
          <a:endParaRPr lang="de-DE"/>
        </a:p>
      </dgm:t>
    </dgm:pt>
    <dgm:pt modelId="{0ABA8B29-E38E-4F2B-9C35-E1D57AD3CF7E}">
      <dgm:prSet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pPr rtl="0"/>
          <a:r>
            <a:rPr lang="de-DE" dirty="0"/>
            <a:t>Normandie</a:t>
          </a:r>
        </a:p>
      </dgm:t>
    </dgm:pt>
    <dgm:pt modelId="{F96231FC-7CD5-401D-A4AD-E2BC70E8AD32}" type="parTrans" cxnId="{6A8E5530-57FC-4641-87F1-A508B1A6E384}">
      <dgm:prSet/>
      <dgm:spPr/>
      <dgm:t>
        <a:bodyPr/>
        <a:lstStyle/>
        <a:p>
          <a:endParaRPr lang="de-DE"/>
        </a:p>
      </dgm:t>
    </dgm:pt>
    <dgm:pt modelId="{AF6F6071-3C46-4C39-B93D-636967D09B90}" type="sibTrans" cxnId="{6A8E5530-57FC-4641-87F1-A508B1A6E384}">
      <dgm:prSet/>
      <dgm:spPr/>
      <dgm:t>
        <a:bodyPr/>
        <a:lstStyle/>
        <a:p>
          <a:endParaRPr lang="de-DE"/>
        </a:p>
      </dgm:t>
    </dgm:pt>
    <dgm:pt modelId="{2FB2E8B4-15B7-4EED-AFE3-4CD03C366457}" type="pres">
      <dgm:prSet presAssocID="{2CB54652-146B-4AF9-87DD-282FED688142}" presName="compositeShape" presStyleCnt="0">
        <dgm:presLayoutVars>
          <dgm:dir/>
          <dgm:resizeHandles/>
        </dgm:presLayoutVars>
      </dgm:prSet>
      <dgm:spPr/>
    </dgm:pt>
    <dgm:pt modelId="{390DB0F7-523A-41EA-86A2-05C6D2940389}" type="pres">
      <dgm:prSet presAssocID="{2CB54652-146B-4AF9-87DD-282FED688142}" presName="pyramid" presStyleLbl="node1" presStyleIdx="0" presStyleCnt="1"/>
      <dgm:spPr/>
    </dgm:pt>
    <dgm:pt modelId="{96D55147-968A-4490-8F2F-094AA103E747}" type="pres">
      <dgm:prSet presAssocID="{2CB54652-146B-4AF9-87DD-282FED688142}" presName="theList" presStyleCnt="0"/>
      <dgm:spPr/>
    </dgm:pt>
    <dgm:pt modelId="{E7BB7EF2-0A0C-4716-A24E-F22BB4E1DE89}" type="pres">
      <dgm:prSet presAssocID="{8DCB6E97-E91D-4DE4-86C0-FA7C9D772D46}" presName="aNode" presStyleLbl="fgAcc1" presStyleIdx="0" presStyleCnt="10" custLinFactNeighborX="1748" custLinFactNeighborY="98976">
        <dgm:presLayoutVars>
          <dgm:bulletEnabled val="1"/>
        </dgm:presLayoutVars>
      </dgm:prSet>
      <dgm:spPr/>
    </dgm:pt>
    <dgm:pt modelId="{32D760BC-31A1-4C1F-AE67-361E2B714183}" type="pres">
      <dgm:prSet presAssocID="{8DCB6E97-E91D-4DE4-86C0-FA7C9D772D46}" presName="aSpace" presStyleCnt="0"/>
      <dgm:spPr/>
    </dgm:pt>
    <dgm:pt modelId="{6B0C9970-BA56-4DDA-9F99-A25C7CA0DDEB}" type="pres">
      <dgm:prSet presAssocID="{63F76AF0-4B0A-4183-AF8C-B4B7B9CCAF69}" presName="aNode" presStyleLbl="fgAcc1" presStyleIdx="1" presStyleCnt="10" custLinFactNeighborX="1748" custLinFactNeighborY="94131">
        <dgm:presLayoutVars>
          <dgm:bulletEnabled val="1"/>
        </dgm:presLayoutVars>
      </dgm:prSet>
      <dgm:spPr/>
    </dgm:pt>
    <dgm:pt modelId="{5C7E811E-0078-41FF-91E4-1D6ACA1DD906}" type="pres">
      <dgm:prSet presAssocID="{63F76AF0-4B0A-4183-AF8C-B4B7B9CCAF69}" presName="aSpace" presStyleCnt="0"/>
      <dgm:spPr/>
    </dgm:pt>
    <dgm:pt modelId="{4CB99946-E075-48E2-AAFD-8820CADB5214}" type="pres">
      <dgm:prSet presAssocID="{7CDE6F11-8B2D-48D0-B38A-2D91AEF063A2}" presName="aNode" presStyleLbl="fgAcc1" presStyleIdx="2" presStyleCnt="10">
        <dgm:presLayoutVars>
          <dgm:bulletEnabled val="1"/>
        </dgm:presLayoutVars>
      </dgm:prSet>
      <dgm:spPr/>
    </dgm:pt>
    <dgm:pt modelId="{2FA0C899-679F-4B72-9C72-C6873D218308}" type="pres">
      <dgm:prSet presAssocID="{7CDE6F11-8B2D-48D0-B38A-2D91AEF063A2}" presName="aSpace" presStyleCnt="0"/>
      <dgm:spPr/>
    </dgm:pt>
    <dgm:pt modelId="{AD4914C3-A5EC-4F36-8EDD-AEFD07E2E2D2}" type="pres">
      <dgm:prSet presAssocID="{0A64E4C9-53BB-41C4-9895-720A9F915AFA}" presName="aNode" presStyleLbl="fgAcc1" presStyleIdx="3" presStyleCnt="10">
        <dgm:presLayoutVars>
          <dgm:bulletEnabled val="1"/>
        </dgm:presLayoutVars>
      </dgm:prSet>
      <dgm:spPr/>
    </dgm:pt>
    <dgm:pt modelId="{2CE8D072-DCEE-4BB3-9C40-63D35F00BF6E}" type="pres">
      <dgm:prSet presAssocID="{0A64E4C9-53BB-41C4-9895-720A9F915AFA}" presName="aSpace" presStyleCnt="0"/>
      <dgm:spPr/>
    </dgm:pt>
    <dgm:pt modelId="{3417CE7D-AE4E-4C5C-A194-2DBC77B4368B}" type="pres">
      <dgm:prSet presAssocID="{6AEBF2A6-0D8D-449D-B493-8DA89434098B}" presName="aNode" presStyleLbl="fgAcc1" presStyleIdx="4" presStyleCnt="10">
        <dgm:presLayoutVars>
          <dgm:bulletEnabled val="1"/>
        </dgm:presLayoutVars>
      </dgm:prSet>
      <dgm:spPr/>
    </dgm:pt>
    <dgm:pt modelId="{90A43DB8-E9B2-4433-8C74-CA8D63D2736F}" type="pres">
      <dgm:prSet presAssocID="{6AEBF2A6-0D8D-449D-B493-8DA89434098B}" presName="aSpace" presStyleCnt="0"/>
      <dgm:spPr/>
    </dgm:pt>
    <dgm:pt modelId="{6B530A40-7FC5-4F4C-A274-858CC5E16E70}" type="pres">
      <dgm:prSet presAssocID="{EB20E7A9-ED6B-457A-8EBE-716A4CC33577}" presName="aNode" presStyleLbl="fgAcc1" presStyleIdx="5" presStyleCnt="10">
        <dgm:presLayoutVars>
          <dgm:bulletEnabled val="1"/>
        </dgm:presLayoutVars>
      </dgm:prSet>
      <dgm:spPr/>
    </dgm:pt>
    <dgm:pt modelId="{DA749479-7840-450A-86BF-985F02A0FF40}" type="pres">
      <dgm:prSet presAssocID="{EB20E7A9-ED6B-457A-8EBE-716A4CC33577}" presName="aSpace" presStyleCnt="0"/>
      <dgm:spPr/>
    </dgm:pt>
    <dgm:pt modelId="{7537C3FD-8EFA-437C-AAA6-EE5EDE551BEE}" type="pres">
      <dgm:prSet presAssocID="{5F412954-0812-4F25-9C79-17447151D6AB}" presName="aNode" presStyleLbl="fgAcc1" presStyleIdx="6" presStyleCnt="10" custLinFactNeighborX="1748" custLinFactNeighborY="98976">
        <dgm:presLayoutVars>
          <dgm:bulletEnabled val="1"/>
        </dgm:presLayoutVars>
      </dgm:prSet>
      <dgm:spPr/>
    </dgm:pt>
    <dgm:pt modelId="{6334FA51-337F-4C34-92E0-55448E36F4EC}" type="pres">
      <dgm:prSet presAssocID="{5F412954-0812-4F25-9C79-17447151D6AB}" presName="aSpace" presStyleCnt="0"/>
      <dgm:spPr/>
    </dgm:pt>
    <dgm:pt modelId="{39F15C37-DFA3-40A4-9DC5-77A8BEBF1F22}" type="pres">
      <dgm:prSet presAssocID="{5241E57D-F6E1-4786-B25C-5E0A8388D1E4}" presName="aNode" presStyleLbl="fgAcc1" presStyleIdx="7" presStyleCnt="10" custLinFactNeighborX="1748" custLinFactNeighborY="98976">
        <dgm:presLayoutVars>
          <dgm:bulletEnabled val="1"/>
        </dgm:presLayoutVars>
      </dgm:prSet>
      <dgm:spPr/>
    </dgm:pt>
    <dgm:pt modelId="{FBC36A42-3249-4D09-8852-039727B37943}" type="pres">
      <dgm:prSet presAssocID="{5241E57D-F6E1-4786-B25C-5E0A8388D1E4}" presName="aSpace" presStyleCnt="0"/>
      <dgm:spPr/>
    </dgm:pt>
    <dgm:pt modelId="{9E62D987-1E51-4F6A-9AB1-6A28D2179B43}" type="pres">
      <dgm:prSet presAssocID="{0ABA8B29-E38E-4F2B-9C35-E1D57AD3CF7E}" presName="aNode" presStyleLbl="fgAcc1" presStyleIdx="8" presStyleCnt="10" custLinFactNeighborX="1748" custLinFactNeighborY="98976">
        <dgm:presLayoutVars>
          <dgm:bulletEnabled val="1"/>
        </dgm:presLayoutVars>
      </dgm:prSet>
      <dgm:spPr/>
    </dgm:pt>
    <dgm:pt modelId="{3EC9EBD8-42BC-4E50-92B6-34E4AE7B4908}" type="pres">
      <dgm:prSet presAssocID="{0ABA8B29-E38E-4F2B-9C35-E1D57AD3CF7E}" presName="aSpace" presStyleCnt="0"/>
      <dgm:spPr/>
    </dgm:pt>
    <dgm:pt modelId="{334AFD05-7A70-4077-AD1E-5D25E9E5D484}" type="pres">
      <dgm:prSet presAssocID="{0B9AAF37-C9DD-4273-BBC7-81C2705115FB}" presName="aNode" presStyleLbl="fgAcc1" presStyleIdx="9" presStyleCnt="10" custLinFactNeighborX="1748" custLinFactNeighborY="98976">
        <dgm:presLayoutVars>
          <dgm:bulletEnabled val="1"/>
        </dgm:presLayoutVars>
      </dgm:prSet>
      <dgm:spPr/>
    </dgm:pt>
    <dgm:pt modelId="{8B7D476F-EFD9-4CB1-A3A6-6C26989693AC}" type="pres">
      <dgm:prSet presAssocID="{0B9AAF37-C9DD-4273-BBC7-81C2705115FB}" presName="aSpace" presStyleCnt="0"/>
      <dgm:spPr/>
    </dgm:pt>
  </dgm:ptLst>
  <dgm:cxnLst>
    <dgm:cxn modelId="{F7D3BF00-E408-4598-9C2A-60C98DCF8B9D}" type="presOf" srcId="{8DCB6E97-E91D-4DE4-86C0-FA7C9D772D46}" destId="{E7BB7EF2-0A0C-4716-A24E-F22BB4E1DE89}" srcOrd="0" destOrd="0" presId="urn:microsoft.com/office/officeart/2005/8/layout/pyramid2"/>
    <dgm:cxn modelId="{D034E301-E9A8-4151-8100-30870541AFD9}" srcId="{2CB54652-146B-4AF9-87DD-282FED688142}" destId="{63F76AF0-4B0A-4183-AF8C-B4B7B9CCAF69}" srcOrd="1" destOrd="0" parTransId="{B5083613-6D1C-4DD5-B34C-1A3303856B26}" sibTransId="{0FF3514F-3C4E-43C4-8FC2-655E1CBF40E1}"/>
    <dgm:cxn modelId="{A9CA6F0A-2666-4312-8566-CDFA16CB33EC}" srcId="{2CB54652-146B-4AF9-87DD-282FED688142}" destId="{0B9AAF37-C9DD-4273-BBC7-81C2705115FB}" srcOrd="9" destOrd="0" parTransId="{13D7C098-145A-468E-BB5E-E8A37255040F}" sibTransId="{714910BF-4B6C-4C09-91DC-312BC9A69C39}"/>
    <dgm:cxn modelId="{3CF6D420-C12A-4E24-9CFE-15BC47E02DAB}" srcId="{2CB54652-146B-4AF9-87DD-282FED688142}" destId="{8DCB6E97-E91D-4DE4-86C0-FA7C9D772D46}" srcOrd="0" destOrd="0" parTransId="{02FE9657-E47B-4923-AA19-7E30DB131A44}" sibTransId="{C08F4CE5-C2AA-4157-A5B6-DBD398DD5ECC}"/>
    <dgm:cxn modelId="{B26F3721-3C72-415B-BAEF-D44FC143C1A9}" type="presOf" srcId="{0A64E4C9-53BB-41C4-9895-720A9F915AFA}" destId="{AD4914C3-A5EC-4F36-8EDD-AEFD07E2E2D2}" srcOrd="0" destOrd="0" presId="urn:microsoft.com/office/officeart/2005/8/layout/pyramid2"/>
    <dgm:cxn modelId="{184E5D2F-B489-4087-AF64-203CA6BF7499}" srcId="{2CB54652-146B-4AF9-87DD-282FED688142}" destId="{7CDE6F11-8B2D-48D0-B38A-2D91AEF063A2}" srcOrd="2" destOrd="0" parTransId="{C6923D64-317C-4FAA-B740-5DC491546064}" sibTransId="{2471B5EA-CE45-4D40-A5DC-7639F74AE326}"/>
    <dgm:cxn modelId="{6A8E5530-57FC-4641-87F1-A508B1A6E384}" srcId="{2CB54652-146B-4AF9-87DD-282FED688142}" destId="{0ABA8B29-E38E-4F2B-9C35-E1D57AD3CF7E}" srcOrd="8" destOrd="0" parTransId="{F96231FC-7CD5-401D-A4AD-E2BC70E8AD32}" sibTransId="{AF6F6071-3C46-4C39-B93D-636967D09B90}"/>
    <dgm:cxn modelId="{B94BB331-38E5-41D5-84F3-C1AD267F3ABA}" type="presOf" srcId="{EB20E7A9-ED6B-457A-8EBE-716A4CC33577}" destId="{6B530A40-7FC5-4F4C-A274-858CC5E16E70}" srcOrd="0" destOrd="0" presId="urn:microsoft.com/office/officeart/2005/8/layout/pyramid2"/>
    <dgm:cxn modelId="{3AD02E62-0A9A-493C-858B-BE03FCC4EC5A}" type="presOf" srcId="{5241E57D-F6E1-4786-B25C-5E0A8388D1E4}" destId="{39F15C37-DFA3-40A4-9DC5-77A8BEBF1F22}" srcOrd="0" destOrd="0" presId="urn:microsoft.com/office/officeart/2005/8/layout/pyramid2"/>
    <dgm:cxn modelId="{D80C4747-4BE3-4DCD-9DB8-980B757CB9CC}" srcId="{2CB54652-146B-4AF9-87DD-282FED688142}" destId="{6AEBF2A6-0D8D-449D-B493-8DA89434098B}" srcOrd="4" destOrd="0" parTransId="{F6DC4DA4-881B-4C0B-9EFB-D04E08C7FC2B}" sibTransId="{271B101D-AB9D-4C8D-AAAA-E11AC526208A}"/>
    <dgm:cxn modelId="{379C2848-59E6-4BDE-88FB-0AF005B6A5B8}" srcId="{2CB54652-146B-4AF9-87DD-282FED688142}" destId="{5241E57D-F6E1-4786-B25C-5E0A8388D1E4}" srcOrd="7" destOrd="0" parTransId="{B133CDB8-517B-4749-B0E1-7A9C0C6189A3}" sibTransId="{772FE088-02D8-4671-A484-BC7B16C276FC}"/>
    <dgm:cxn modelId="{53DCD54D-DE8D-4AD6-A545-4001AF13752F}" type="presOf" srcId="{63F76AF0-4B0A-4183-AF8C-B4B7B9CCAF69}" destId="{6B0C9970-BA56-4DDA-9F99-A25C7CA0DDEB}" srcOrd="0" destOrd="0" presId="urn:microsoft.com/office/officeart/2005/8/layout/pyramid2"/>
    <dgm:cxn modelId="{C0C99757-863B-4356-AE82-C4EA20886FD1}" type="presOf" srcId="{5F412954-0812-4F25-9C79-17447151D6AB}" destId="{7537C3FD-8EFA-437C-AAA6-EE5EDE551BEE}" srcOrd="0" destOrd="0" presId="urn:microsoft.com/office/officeart/2005/8/layout/pyramid2"/>
    <dgm:cxn modelId="{D6ADF289-9044-41C2-9AB1-5FC4FC9F2B2E}" type="presOf" srcId="{0B9AAF37-C9DD-4273-BBC7-81C2705115FB}" destId="{334AFD05-7A70-4077-AD1E-5D25E9E5D484}" srcOrd="0" destOrd="0" presId="urn:microsoft.com/office/officeart/2005/8/layout/pyramid2"/>
    <dgm:cxn modelId="{4ADD38A2-4837-49DF-BB07-2C23CDE40836}" type="presOf" srcId="{6AEBF2A6-0D8D-449D-B493-8DA89434098B}" destId="{3417CE7D-AE4E-4C5C-A194-2DBC77B4368B}" srcOrd="0" destOrd="0" presId="urn:microsoft.com/office/officeart/2005/8/layout/pyramid2"/>
    <dgm:cxn modelId="{718415CB-CE03-41C5-B661-7580D6F54781}" srcId="{2CB54652-146B-4AF9-87DD-282FED688142}" destId="{0A64E4C9-53BB-41C4-9895-720A9F915AFA}" srcOrd="3" destOrd="0" parTransId="{48BFBA4B-EFBD-4D43-9341-2077D5136802}" sibTransId="{4C45AF35-3C62-4DA0-9619-690205DAD90C}"/>
    <dgm:cxn modelId="{A4EE75D5-DAB8-418D-BFC5-CB55ADD6F262}" type="presOf" srcId="{7CDE6F11-8B2D-48D0-B38A-2D91AEF063A2}" destId="{4CB99946-E075-48E2-AAFD-8820CADB5214}" srcOrd="0" destOrd="0" presId="urn:microsoft.com/office/officeart/2005/8/layout/pyramid2"/>
    <dgm:cxn modelId="{1B90C0D6-125E-49D3-AAD5-A20FB6DD2857}" type="presOf" srcId="{2CB54652-146B-4AF9-87DD-282FED688142}" destId="{2FB2E8B4-15B7-4EED-AFE3-4CD03C366457}" srcOrd="0" destOrd="0" presId="urn:microsoft.com/office/officeart/2005/8/layout/pyramid2"/>
    <dgm:cxn modelId="{DFCBB5DE-0A6D-4972-ADA6-8EF134D380AF}" srcId="{2CB54652-146B-4AF9-87DD-282FED688142}" destId="{5F412954-0812-4F25-9C79-17447151D6AB}" srcOrd="6" destOrd="0" parTransId="{AB90EF62-13EF-4977-BED6-B7CA9C8110E5}" sibTransId="{31C154F5-FEFE-4DBC-BA50-2C9AE1039BD5}"/>
    <dgm:cxn modelId="{AF0187F8-25A9-4D82-B6EB-C178E1C21DA7}" type="presOf" srcId="{0ABA8B29-E38E-4F2B-9C35-E1D57AD3CF7E}" destId="{9E62D987-1E51-4F6A-9AB1-6A28D2179B43}" srcOrd="0" destOrd="0" presId="urn:microsoft.com/office/officeart/2005/8/layout/pyramid2"/>
    <dgm:cxn modelId="{475B9FF8-F87A-46E2-96AE-845401D607C0}" srcId="{2CB54652-146B-4AF9-87DD-282FED688142}" destId="{EB20E7A9-ED6B-457A-8EBE-716A4CC33577}" srcOrd="5" destOrd="0" parTransId="{E904F083-B392-4289-95B2-7E5D4036A502}" sibTransId="{A6B0DD04-8180-412D-B79B-89B84FE2DD67}"/>
    <dgm:cxn modelId="{D7027124-1486-4B00-8F61-3D28BB0EEE5A}" type="presParOf" srcId="{2FB2E8B4-15B7-4EED-AFE3-4CD03C366457}" destId="{390DB0F7-523A-41EA-86A2-05C6D2940389}" srcOrd="0" destOrd="0" presId="urn:microsoft.com/office/officeart/2005/8/layout/pyramid2"/>
    <dgm:cxn modelId="{3A28C448-F7BE-4335-93F0-9343B96A507A}" type="presParOf" srcId="{2FB2E8B4-15B7-4EED-AFE3-4CD03C366457}" destId="{96D55147-968A-4490-8F2F-094AA103E747}" srcOrd="1" destOrd="0" presId="urn:microsoft.com/office/officeart/2005/8/layout/pyramid2"/>
    <dgm:cxn modelId="{49B7222A-4A72-418B-AFD4-4100E1778D26}" type="presParOf" srcId="{96D55147-968A-4490-8F2F-094AA103E747}" destId="{E7BB7EF2-0A0C-4716-A24E-F22BB4E1DE89}" srcOrd="0" destOrd="0" presId="urn:microsoft.com/office/officeart/2005/8/layout/pyramid2"/>
    <dgm:cxn modelId="{AD983173-127F-4482-8E8E-581AA5789F96}" type="presParOf" srcId="{96D55147-968A-4490-8F2F-094AA103E747}" destId="{32D760BC-31A1-4C1F-AE67-361E2B714183}" srcOrd="1" destOrd="0" presId="urn:microsoft.com/office/officeart/2005/8/layout/pyramid2"/>
    <dgm:cxn modelId="{9285E552-1AAF-42FF-A75E-4324FFE06163}" type="presParOf" srcId="{96D55147-968A-4490-8F2F-094AA103E747}" destId="{6B0C9970-BA56-4DDA-9F99-A25C7CA0DDEB}" srcOrd="2" destOrd="0" presId="urn:microsoft.com/office/officeart/2005/8/layout/pyramid2"/>
    <dgm:cxn modelId="{B6E653AC-0855-4949-8467-E7353B3D1D7C}" type="presParOf" srcId="{96D55147-968A-4490-8F2F-094AA103E747}" destId="{5C7E811E-0078-41FF-91E4-1D6ACA1DD906}" srcOrd="3" destOrd="0" presId="urn:microsoft.com/office/officeart/2005/8/layout/pyramid2"/>
    <dgm:cxn modelId="{287D8D6C-D019-4C93-A159-5F61999B85C1}" type="presParOf" srcId="{96D55147-968A-4490-8F2F-094AA103E747}" destId="{4CB99946-E075-48E2-AAFD-8820CADB5214}" srcOrd="4" destOrd="0" presId="urn:microsoft.com/office/officeart/2005/8/layout/pyramid2"/>
    <dgm:cxn modelId="{945E51F9-8FC1-41C2-B4E7-76C1B66EF4A2}" type="presParOf" srcId="{96D55147-968A-4490-8F2F-094AA103E747}" destId="{2FA0C899-679F-4B72-9C72-C6873D218308}" srcOrd="5" destOrd="0" presId="urn:microsoft.com/office/officeart/2005/8/layout/pyramid2"/>
    <dgm:cxn modelId="{B1BBFD05-5FBA-4B99-A92C-93B0EF766467}" type="presParOf" srcId="{96D55147-968A-4490-8F2F-094AA103E747}" destId="{AD4914C3-A5EC-4F36-8EDD-AEFD07E2E2D2}" srcOrd="6" destOrd="0" presId="urn:microsoft.com/office/officeart/2005/8/layout/pyramid2"/>
    <dgm:cxn modelId="{D5DD148E-C590-40F5-8E23-2A8451ABE4E2}" type="presParOf" srcId="{96D55147-968A-4490-8F2F-094AA103E747}" destId="{2CE8D072-DCEE-4BB3-9C40-63D35F00BF6E}" srcOrd="7" destOrd="0" presId="urn:microsoft.com/office/officeart/2005/8/layout/pyramid2"/>
    <dgm:cxn modelId="{1AD7B267-86EB-4157-B878-1E777CF11026}" type="presParOf" srcId="{96D55147-968A-4490-8F2F-094AA103E747}" destId="{3417CE7D-AE4E-4C5C-A194-2DBC77B4368B}" srcOrd="8" destOrd="0" presId="urn:microsoft.com/office/officeart/2005/8/layout/pyramid2"/>
    <dgm:cxn modelId="{59B8FFDF-4F03-41F2-A594-A9DDCB1FA864}" type="presParOf" srcId="{96D55147-968A-4490-8F2F-094AA103E747}" destId="{90A43DB8-E9B2-4433-8C74-CA8D63D2736F}" srcOrd="9" destOrd="0" presId="urn:microsoft.com/office/officeart/2005/8/layout/pyramid2"/>
    <dgm:cxn modelId="{C7404E6F-AEC6-4790-B478-CBC9C7BE3FF0}" type="presParOf" srcId="{96D55147-968A-4490-8F2F-094AA103E747}" destId="{6B530A40-7FC5-4F4C-A274-858CC5E16E70}" srcOrd="10" destOrd="0" presId="urn:microsoft.com/office/officeart/2005/8/layout/pyramid2"/>
    <dgm:cxn modelId="{E73B1B43-380B-47BC-A51C-A06993B2928C}" type="presParOf" srcId="{96D55147-968A-4490-8F2F-094AA103E747}" destId="{DA749479-7840-450A-86BF-985F02A0FF40}" srcOrd="11" destOrd="0" presId="urn:microsoft.com/office/officeart/2005/8/layout/pyramid2"/>
    <dgm:cxn modelId="{2320A066-5C24-4536-A15A-C2A1830668AD}" type="presParOf" srcId="{96D55147-968A-4490-8F2F-094AA103E747}" destId="{7537C3FD-8EFA-437C-AAA6-EE5EDE551BEE}" srcOrd="12" destOrd="0" presId="urn:microsoft.com/office/officeart/2005/8/layout/pyramid2"/>
    <dgm:cxn modelId="{ED66C962-0DF1-403E-B49A-088B74EFFC91}" type="presParOf" srcId="{96D55147-968A-4490-8F2F-094AA103E747}" destId="{6334FA51-337F-4C34-92E0-55448E36F4EC}" srcOrd="13" destOrd="0" presId="urn:microsoft.com/office/officeart/2005/8/layout/pyramid2"/>
    <dgm:cxn modelId="{C4B7EC75-4447-40E7-85B1-2562C73FCFCA}" type="presParOf" srcId="{96D55147-968A-4490-8F2F-094AA103E747}" destId="{39F15C37-DFA3-40A4-9DC5-77A8BEBF1F22}" srcOrd="14" destOrd="0" presId="urn:microsoft.com/office/officeart/2005/8/layout/pyramid2"/>
    <dgm:cxn modelId="{D154182B-2236-4DD7-BE4C-33A3CBE7B4DF}" type="presParOf" srcId="{96D55147-968A-4490-8F2F-094AA103E747}" destId="{FBC36A42-3249-4D09-8852-039727B37943}" srcOrd="15" destOrd="0" presId="urn:microsoft.com/office/officeart/2005/8/layout/pyramid2"/>
    <dgm:cxn modelId="{AFA96EE5-F53B-464C-874A-099466120BCF}" type="presParOf" srcId="{96D55147-968A-4490-8F2F-094AA103E747}" destId="{9E62D987-1E51-4F6A-9AB1-6A28D2179B43}" srcOrd="16" destOrd="0" presId="urn:microsoft.com/office/officeart/2005/8/layout/pyramid2"/>
    <dgm:cxn modelId="{BF488FA8-6AB8-4A42-B84E-50333E59198A}" type="presParOf" srcId="{96D55147-968A-4490-8F2F-094AA103E747}" destId="{3EC9EBD8-42BC-4E50-92B6-34E4AE7B4908}" srcOrd="17" destOrd="0" presId="urn:microsoft.com/office/officeart/2005/8/layout/pyramid2"/>
    <dgm:cxn modelId="{310BCB0C-9DA7-435A-94B7-544282C1C7F9}" type="presParOf" srcId="{96D55147-968A-4490-8F2F-094AA103E747}" destId="{334AFD05-7A70-4077-AD1E-5D25E9E5D484}" srcOrd="18" destOrd="0" presId="urn:microsoft.com/office/officeart/2005/8/layout/pyramid2"/>
    <dgm:cxn modelId="{CE253181-06D8-4302-93BC-4C2549CD7CF8}" type="presParOf" srcId="{96D55147-968A-4490-8F2F-094AA103E747}" destId="{8B7D476F-EFD9-4CB1-A3A6-6C26989693AC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DB0F7-523A-41EA-86A2-05C6D2940389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B7EF2-0A0C-4716-A24E-F22BB4E1DE89}">
      <dsp:nvSpPr>
        <dsp:cNvPr id="0" name=""/>
        <dsp:cNvSpPr/>
      </dsp:nvSpPr>
      <dsp:spPr>
        <a:xfrm>
          <a:off x="3826776" y="492847"/>
          <a:ext cx="2941875" cy="321767"/>
        </a:xfrm>
        <a:prstGeom prst="roundRect">
          <a:avLst/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Irland</a:t>
          </a:r>
        </a:p>
      </dsp:txBody>
      <dsp:txXfrm>
        <a:off x="3842483" y="508554"/>
        <a:ext cx="2910461" cy="290353"/>
      </dsp:txXfrm>
    </dsp:sp>
    <dsp:sp modelId="{6B0C9970-BA56-4DDA-9F99-A25C7CA0DDEB}">
      <dsp:nvSpPr>
        <dsp:cNvPr id="0" name=""/>
        <dsp:cNvSpPr/>
      </dsp:nvSpPr>
      <dsp:spPr>
        <a:xfrm>
          <a:off x="3826776" y="852887"/>
          <a:ext cx="2941875" cy="321767"/>
        </a:xfrm>
        <a:prstGeom prst="round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Neapel</a:t>
          </a:r>
        </a:p>
      </dsp:txBody>
      <dsp:txXfrm>
        <a:off x="3842483" y="868594"/>
        <a:ext cx="2910461" cy="290353"/>
      </dsp:txXfrm>
    </dsp:sp>
    <dsp:sp modelId="{4CB99946-E075-48E2-AAFD-8820CADB5214}">
      <dsp:nvSpPr>
        <dsp:cNvPr id="0" name=""/>
        <dsp:cNvSpPr/>
      </dsp:nvSpPr>
      <dsp:spPr>
        <a:xfrm>
          <a:off x="3775352" y="1177015"/>
          <a:ext cx="2941875" cy="321767"/>
        </a:xfrm>
        <a:prstGeom prst="roundRect">
          <a:avLst/>
        </a:prstGeom>
        <a:solidFill>
          <a:srgbClr val="0070C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Gardasee</a:t>
          </a:r>
        </a:p>
      </dsp:txBody>
      <dsp:txXfrm>
        <a:off x="3791059" y="1192722"/>
        <a:ext cx="2910461" cy="290353"/>
      </dsp:txXfrm>
    </dsp:sp>
    <dsp:sp modelId="{AD4914C3-A5EC-4F36-8EDD-AEFD07E2E2D2}">
      <dsp:nvSpPr>
        <dsp:cNvPr id="0" name=""/>
        <dsp:cNvSpPr/>
      </dsp:nvSpPr>
      <dsp:spPr>
        <a:xfrm>
          <a:off x="3775352" y="1539004"/>
          <a:ext cx="2941875" cy="321767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Spanien</a:t>
          </a:r>
        </a:p>
      </dsp:txBody>
      <dsp:txXfrm>
        <a:off x="3791059" y="1554711"/>
        <a:ext cx="2910461" cy="290353"/>
      </dsp:txXfrm>
    </dsp:sp>
    <dsp:sp modelId="{3417CE7D-AE4E-4C5C-A194-2DBC77B4368B}">
      <dsp:nvSpPr>
        <dsp:cNvPr id="0" name=""/>
        <dsp:cNvSpPr/>
      </dsp:nvSpPr>
      <dsp:spPr>
        <a:xfrm>
          <a:off x="3775352" y="1900992"/>
          <a:ext cx="2941875" cy="321767"/>
        </a:xfrm>
        <a:prstGeom prst="roundRect">
          <a:avLst/>
        </a:prstGeom>
        <a:solidFill>
          <a:srgbClr val="FF00FF">
            <a:alpha val="89804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Provence</a:t>
          </a:r>
        </a:p>
      </dsp:txBody>
      <dsp:txXfrm>
        <a:off x="3791059" y="1916699"/>
        <a:ext cx="2910461" cy="290353"/>
      </dsp:txXfrm>
    </dsp:sp>
    <dsp:sp modelId="{6B530A40-7FC5-4F4C-A274-858CC5E16E70}">
      <dsp:nvSpPr>
        <dsp:cNvPr id="0" name=""/>
        <dsp:cNvSpPr/>
      </dsp:nvSpPr>
      <dsp:spPr>
        <a:xfrm>
          <a:off x="3775352" y="2262981"/>
          <a:ext cx="2941875" cy="321767"/>
        </a:xfrm>
        <a:prstGeom prst="roundRect">
          <a:avLst/>
        </a:prstGeom>
        <a:solidFill>
          <a:srgbClr val="FF0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ROM</a:t>
          </a:r>
        </a:p>
      </dsp:txBody>
      <dsp:txXfrm>
        <a:off x="3791059" y="2278688"/>
        <a:ext cx="2910461" cy="290353"/>
      </dsp:txXfrm>
    </dsp:sp>
    <dsp:sp modelId="{7537C3FD-8EFA-437C-AAA6-EE5EDE551BEE}">
      <dsp:nvSpPr>
        <dsp:cNvPr id="0" name=""/>
        <dsp:cNvSpPr/>
      </dsp:nvSpPr>
      <dsp:spPr>
        <a:xfrm>
          <a:off x="3826776" y="2664779"/>
          <a:ext cx="2941875" cy="321767"/>
        </a:xfrm>
        <a:prstGeom prst="roundRect">
          <a:avLst/>
        </a:prstGeom>
        <a:solidFill>
          <a:srgbClr val="00B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Schottland</a:t>
          </a:r>
        </a:p>
      </dsp:txBody>
      <dsp:txXfrm>
        <a:off x="3842483" y="2680486"/>
        <a:ext cx="2910461" cy="290353"/>
      </dsp:txXfrm>
    </dsp:sp>
    <dsp:sp modelId="{39F15C37-DFA3-40A4-9DC5-77A8BEBF1F22}">
      <dsp:nvSpPr>
        <dsp:cNvPr id="0" name=""/>
        <dsp:cNvSpPr/>
      </dsp:nvSpPr>
      <dsp:spPr>
        <a:xfrm>
          <a:off x="3826776" y="3026767"/>
          <a:ext cx="2941875" cy="321767"/>
        </a:xfrm>
        <a:prstGeom prst="round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Wien</a:t>
          </a:r>
        </a:p>
      </dsp:txBody>
      <dsp:txXfrm>
        <a:off x="3842483" y="3042474"/>
        <a:ext cx="2910461" cy="290353"/>
      </dsp:txXfrm>
    </dsp:sp>
    <dsp:sp modelId="{9E62D987-1E51-4F6A-9AB1-6A28D2179B43}">
      <dsp:nvSpPr>
        <dsp:cNvPr id="0" name=""/>
        <dsp:cNvSpPr/>
      </dsp:nvSpPr>
      <dsp:spPr>
        <a:xfrm>
          <a:off x="3826776" y="3388756"/>
          <a:ext cx="2941875" cy="321767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Normandie</a:t>
          </a:r>
        </a:p>
      </dsp:txBody>
      <dsp:txXfrm>
        <a:off x="3842483" y="3404463"/>
        <a:ext cx="2910461" cy="290353"/>
      </dsp:txXfrm>
    </dsp:sp>
    <dsp:sp modelId="{334AFD05-7A70-4077-AD1E-5D25E9E5D484}">
      <dsp:nvSpPr>
        <dsp:cNvPr id="0" name=""/>
        <dsp:cNvSpPr/>
      </dsp:nvSpPr>
      <dsp:spPr>
        <a:xfrm>
          <a:off x="3826776" y="3750745"/>
          <a:ext cx="2941875" cy="321767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Den Haag</a:t>
          </a:r>
        </a:p>
      </dsp:txBody>
      <dsp:txXfrm>
        <a:off x="3842483" y="3766452"/>
        <a:ext cx="2910461" cy="290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0.2725</cdr:x>
      <cdr:y>0</cdr:y>
    </cdr:from>
    <cdr:to>
      <cdr:x>0.7275</cdr:x>
      <cdr:y>0.76466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2242592" y="0"/>
          <a:ext cx="3744416" cy="3248163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24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 dirty="0"/>
        </a:p>
      </cdr:txBody>
    </cdr:sp>
  </cdr:relSizeAnchor>
  <cdr:relSizeAnchor xmlns:cdr="http://schemas.openxmlformats.org/drawingml/2006/chartDrawing">
    <cdr:from>
      <cdr:x>0.71</cdr:x>
      <cdr:y>0.11313</cdr:y>
    </cdr:from>
    <cdr:to>
      <cdr:x>0.97249</cdr:x>
      <cdr:y>0.31194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842992" y="532656"/>
          <a:ext cx="216024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0.7275</cdr:x>
      <cdr:y>0.1743</cdr:y>
    </cdr:from>
    <cdr:to>
      <cdr:x>0.98999</cdr:x>
      <cdr:y>0.4037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5987008" y="820688"/>
          <a:ext cx="216024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13:35:45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13:35:51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13:35:45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13:35:51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13:35:45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4T13:35:51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B6AC0-099E-48E4-A7A0-D8C1ABA3F58E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023-B903-4F89-BDFE-4EE27452FCC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55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023-B903-4F89-BDFE-4EE27452FCC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11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8677432-B35D-4116-91F4-47290540C376}" type="datetimeFigureOut">
              <a:rPr lang="de-DE" smtClean="0"/>
              <a:pPr/>
              <a:t>04.11.2024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3F00CF-B438-41D6-8F4B-C504C2393F1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14858" y="6206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5.11.2024</a:t>
            </a:r>
          </a:p>
          <a:p>
            <a:pPr algn="ctr"/>
            <a:r>
              <a:rPr lang="de-DE" sz="5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pPr algn="ctr"/>
            <a:r>
              <a:rPr lang="de-DE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pic>
        <p:nvPicPr>
          <p:cNvPr id="1026" name="Picture 2" descr="C:\Users\Mathias Heiles\Desktop\2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4498" r="130" b="9529"/>
          <a:stretch/>
        </p:blipFill>
        <p:spPr bwMode="auto">
          <a:xfrm>
            <a:off x="2108870" y="2276871"/>
            <a:ext cx="4767386" cy="36721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2708920"/>
            <a:ext cx="2341562" cy="3024546"/>
          </a:xfrm>
          <a:prstGeom prst="rect">
            <a:avLst/>
          </a:prstGeom>
          <a:solidFill>
            <a:schemeClr val="accent1">
              <a:alpha val="51000"/>
            </a:schemeClr>
          </a:solidFill>
          <a:ln w="38100">
            <a:solidFill>
              <a:schemeClr val="bg1">
                <a:alpha val="56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ca. 1033 Schüler</a:t>
            </a: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davon: MSS:                 </a:t>
            </a: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            212 Schüler</a:t>
            </a:r>
          </a:p>
          <a:p>
            <a:pPr>
              <a:defRPr/>
            </a:pPr>
            <a:r>
              <a:rPr lang="de-DE" sz="1600">
                <a:solidFill>
                  <a:schemeClr val="tx2"/>
                </a:solidFill>
              </a:rPr>
              <a:t>            132 </a:t>
            </a:r>
            <a:r>
              <a:rPr lang="de-DE" sz="1600" dirty="0">
                <a:solidFill>
                  <a:schemeClr val="tx2"/>
                </a:solidFill>
              </a:rPr>
              <a:t>Lehrer</a:t>
            </a: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Sekretärinnen</a:t>
            </a: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Techn. Assistent</a:t>
            </a: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Hausmeister</a:t>
            </a:r>
          </a:p>
          <a:p>
            <a:pPr>
              <a:defRPr/>
            </a:pPr>
            <a:endParaRPr lang="de-DE" sz="16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Bibliothek</a:t>
            </a: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Schulsozialarbeit</a:t>
            </a:r>
          </a:p>
          <a:p>
            <a:pPr>
              <a:defRPr/>
            </a:pPr>
            <a:endParaRPr lang="de-DE" sz="16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de-DE" sz="1600" dirty="0">
                <a:solidFill>
                  <a:schemeClr val="tx2"/>
                </a:solidFill>
              </a:rPr>
              <a:t>Cafeteria</a:t>
            </a:r>
          </a:p>
          <a:p>
            <a:pPr>
              <a:defRPr/>
            </a:pPr>
            <a:endParaRPr lang="de-DE" sz="1400" dirty="0">
              <a:solidFill>
                <a:srgbClr val="FFFF00"/>
              </a:solidFill>
            </a:endParaRPr>
          </a:p>
          <a:p>
            <a:pPr>
              <a:defRPr/>
            </a:pPr>
            <a:endParaRPr lang="de-DE" sz="1400" dirty="0">
              <a:solidFill>
                <a:srgbClr val="C00000"/>
              </a:solidFill>
            </a:endParaRPr>
          </a:p>
          <a:p>
            <a:pPr>
              <a:defRPr/>
            </a:pP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3081F6C6-0138-4FED-B1B0-78D0FDD78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9" y="6348413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http://igs-kastellaun.de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2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pic>
        <p:nvPicPr>
          <p:cNvPr id="4" name="Picture 4" descr="Fächerkombination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79483"/>
            <a:ext cx="6707005" cy="558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03756"/>
              </p:ext>
            </p:extLst>
          </p:nvPr>
        </p:nvGraphicFramePr>
        <p:xfrm>
          <a:off x="395536" y="4581128"/>
          <a:ext cx="8208000" cy="12188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Kombi Nr.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 Leistungsfächer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 Grundfächer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fw</a:t>
                      </a:r>
                      <a:r>
                        <a:rPr lang="de-DE" sz="1200" dirty="0"/>
                        <a:t>. GF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sk</a:t>
                      </a:r>
                      <a:r>
                        <a:rPr lang="de-DE" sz="1800" dirty="0"/>
                        <a:t>/</a:t>
                      </a:r>
                      <a:r>
                        <a:rPr lang="de-DE" sz="1800" dirty="0" err="1"/>
                        <a:t>ek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kr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sp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ch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/>
                        <a:t>ds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/>
                        <a:t>Umwahl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>
          <a:xfrm>
            <a:off x="5220072" y="1844824"/>
            <a:ext cx="1080120" cy="108012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010833" y="3284984"/>
            <a:ext cx="3024957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Beachte:</a:t>
            </a:r>
          </a:p>
          <a:p>
            <a:r>
              <a:rPr lang="de-DE" sz="1600" dirty="0">
                <a:solidFill>
                  <a:schemeClr val="tx2"/>
                </a:solidFill>
              </a:rPr>
              <a:t>Je nach Kombi: evtl. </a:t>
            </a:r>
          </a:p>
          <a:p>
            <a:r>
              <a:rPr lang="de-DE" sz="1600" dirty="0">
                <a:solidFill>
                  <a:schemeClr val="tx2"/>
                </a:solidFill>
              </a:rPr>
              <a:t>2 </a:t>
            </a:r>
            <a:r>
              <a:rPr lang="de-DE" sz="1600" dirty="0" err="1">
                <a:solidFill>
                  <a:schemeClr val="tx2"/>
                </a:solidFill>
              </a:rPr>
              <a:t>mündl</a:t>
            </a:r>
            <a:r>
              <a:rPr lang="de-DE" sz="1600" dirty="0">
                <a:solidFill>
                  <a:schemeClr val="tx2"/>
                </a:solidFill>
              </a:rPr>
              <a:t>. Abi.-Prüfungsfächer</a:t>
            </a:r>
          </a:p>
        </p:txBody>
      </p:sp>
    </p:spTree>
    <p:extLst>
      <p:ext uri="{BB962C8B-B14F-4D97-AF65-F5344CB8AC3E}">
        <p14:creationId xmlns:p14="http://schemas.microsoft.com/office/powerpoint/2010/main" val="330113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C0F794-C097-4B04-A0AA-88C7E409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72792"/>
            <a:ext cx="6377426" cy="531645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DDB80DC-ECF4-478B-9523-EE88AED17F1A}"/>
              </a:ext>
            </a:extLst>
          </p:cNvPr>
          <p:cNvSpPr txBox="1"/>
          <p:nvPr/>
        </p:nvSpPr>
        <p:spPr>
          <a:xfrm>
            <a:off x="1835696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0000"/>
                </a:highlight>
              </a:rPr>
              <a:t>Durchgestrichene Kombinationen gehen an der IGS Kastellaun nicht, da es keinen LK Informatik und keinen LK Religion gibt</a:t>
            </a:r>
          </a:p>
        </p:txBody>
      </p:sp>
    </p:spTree>
    <p:extLst>
      <p:ext uri="{BB962C8B-B14F-4D97-AF65-F5344CB8AC3E}">
        <p14:creationId xmlns:p14="http://schemas.microsoft.com/office/powerpoint/2010/main" val="37159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182F4F1-C73F-4C00-A448-277C63ED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808038"/>
            <a:ext cx="8801992" cy="558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33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67BCA3-D2F2-4F09-8BAA-3F93B08B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6713"/>
            <a:ext cx="7315200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LK Sozialkunde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C74185-6CE6-4538-96EC-E96648032D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1556793"/>
            <a:ext cx="3383297" cy="136815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zusätzlich</a:t>
            </a:r>
          </a:p>
          <a:p>
            <a:r>
              <a:rPr lang="de-DE" dirty="0"/>
              <a:t>Grundkurs Geschichte/Erdkunde</a:t>
            </a:r>
          </a:p>
          <a:p>
            <a:r>
              <a:rPr lang="de-DE" dirty="0"/>
              <a:t>(gk ge/ek)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0DB8AC-43AB-47F2-8EC5-966525CEE5C1}"/>
              </a:ext>
            </a:extLst>
          </p:cNvPr>
          <p:cNvSpPr txBox="1"/>
          <p:nvPr/>
        </p:nvSpPr>
        <p:spPr>
          <a:xfrm>
            <a:off x="2831528" y="50879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4442DBE-2F8C-23DC-4DF3-24A60D930BA9}"/>
                  </a:ext>
                </a:extLst>
              </p14:cNvPr>
              <p14:cNvContentPartPr/>
              <p14:nvPr/>
            </p14:nvContentPartPr>
            <p14:xfrm>
              <a:off x="6409584" y="4352256"/>
              <a:ext cx="39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4442DBE-2F8C-23DC-4DF3-24A60D930B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5944" y="4244616"/>
                <a:ext cx="11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554CC4A-1361-466C-7E17-B49B39E4EF99}"/>
                  </a:ext>
                </a:extLst>
              </p14:cNvPr>
              <p14:cNvContentPartPr/>
              <p14:nvPr/>
            </p14:nvContentPartPr>
            <p14:xfrm>
              <a:off x="-1728576" y="3062736"/>
              <a:ext cx="3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554CC4A-1361-466C-7E17-B49B39E4EF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82216" y="2955096"/>
                <a:ext cx="108000" cy="21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Inhaltsplatzhalter 25">
            <a:extLst>
              <a:ext uri="{FF2B5EF4-FFF2-40B4-BE49-F238E27FC236}">
                <a16:creationId xmlns:a16="http://schemas.microsoft.com/office/drawing/2014/main" id="{66E554D2-981B-E5F3-1D0C-9DA01B37C9F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76958903"/>
              </p:ext>
            </p:extLst>
          </p:nvPr>
        </p:nvGraphicFramePr>
        <p:xfrm>
          <a:off x="1836416" y="2646992"/>
          <a:ext cx="7200080" cy="2832009"/>
        </p:xfrm>
        <a:graphic>
          <a:graphicData uri="http://schemas.openxmlformats.org/drawingml/2006/table">
            <a:tbl>
              <a:tblPr firstRow="1" firstCol="1" bandRow="1"/>
              <a:tblGrid>
                <a:gridCol w="3496229">
                  <a:extLst>
                    <a:ext uri="{9D8B030D-6E8A-4147-A177-3AD203B41FA5}">
                      <a16:colId xmlns:a16="http://schemas.microsoft.com/office/drawing/2014/main" val="2823643694"/>
                    </a:ext>
                  </a:extLst>
                </a:gridCol>
                <a:gridCol w="3703851">
                  <a:extLst>
                    <a:ext uri="{9D8B030D-6E8A-4147-A177-3AD203B41FA5}">
                      <a16:colId xmlns:a16="http://schemas.microsoft.com/office/drawing/2014/main" val="1882597863"/>
                    </a:ext>
                  </a:extLst>
                </a:gridCol>
              </a:tblGrid>
              <a:tr h="58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Kurshalbjahr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Grundfach Geschichte/Erdkunde (gk g/ek)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93751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Geschichte G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04853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Geschichte 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89021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Erdkunde EK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10618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Erdkunde EK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03530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Geschichte 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7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15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67BCA3-D2F2-4F09-8BAA-3F93B08B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6713"/>
            <a:ext cx="7315200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LK Erdkunde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C74185-6CE6-4538-96EC-E96648032D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00725"/>
            <a:ext cx="3060193" cy="1380204"/>
          </a:xfrm>
        </p:spPr>
        <p:txBody>
          <a:bodyPr>
            <a:normAutofit fontScale="92500"/>
          </a:bodyPr>
          <a:lstStyle/>
          <a:p>
            <a:r>
              <a:rPr lang="de-DE" dirty="0"/>
              <a:t>zusätzlich</a:t>
            </a:r>
          </a:p>
          <a:p>
            <a:r>
              <a:rPr lang="de-DE" dirty="0"/>
              <a:t>Grundkurs Sozialkunde/Geschichte</a:t>
            </a:r>
          </a:p>
          <a:p>
            <a:r>
              <a:rPr lang="de-DE" dirty="0"/>
              <a:t>(gk ge/sk)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0DB8AC-43AB-47F2-8EC5-966525CEE5C1}"/>
              </a:ext>
            </a:extLst>
          </p:cNvPr>
          <p:cNvSpPr txBox="1"/>
          <p:nvPr/>
        </p:nvSpPr>
        <p:spPr>
          <a:xfrm>
            <a:off x="2831528" y="50879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4442DBE-2F8C-23DC-4DF3-24A60D930BA9}"/>
                  </a:ext>
                </a:extLst>
              </p14:cNvPr>
              <p14:cNvContentPartPr/>
              <p14:nvPr/>
            </p14:nvContentPartPr>
            <p14:xfrm>
              <a:off x="6409584" y="4352256"/>
              <a:ext cx="39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4442DBE-2F8C-23DC-4DF3-24A60D930B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5584" y="4244256"/>
                <a:ext cx="11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554CC4A-1361-466C-7E17-B49B39E4EF99}"/>
                  </a:ext>
                </a:extLst>
              </p14:cNvPr>
              <p14:cNvContentPartPr/>
              <p14:nvPr/>
            </p14:nvContentPartPr>
            <p14:xfrm>
              <a:off x="-1728576" y="3062736"/>
              <a:ext cx="3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554CC4A-1361-466C-7E17-B49B39E4EF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82576" y="2954736"/>
                <a:ext cx="108000" cy="21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6252DE2-B62D-A898-A51E-A12608A3BE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99982491"/>
              </p:ext>
            </p:extLst>
          </p:nvPr>
        </p:nvGraphicFramePr>
        <p:xfrm>
          <a:off x="1403648" y="2997672"/>
          <a:ext cx="7416464" cy="2375094"/>
        </p:xfrm>
        <a:graphic>
          <a:graphicData uri="http://schemas.openxmlformats.org/drawingml/2006/table">
            <a:tbl>
              <a:tblPr firstRow="1" firstCol="1" bandRow="1"/>
              <a:tblGrid>
                <a:gridCol w="3601301">
                  <a:extLst>
                    <a:ext uri="{9D8B030D-6E8A-4147-A177-3AD203B41FA5}">
                      <a16:colId xmlns:a16="http://schemas.microsoft.com/office/drawing/2014/main" val="968671240"/>
                    </a:ext>
                  </a:extLst>
                </a:gridCol>
                <a:gridCol w="3815163">
                  <a:extLst>
                    <a:ext uri="{9D8B030D-6E8A-4147-A177-3AD203B41FA5}">
                      <a16:colId xmlns:a16="http://schemas.microsoft.com/office/drawing/2014/main" val="2397805355"/>
                    </a:ext>
                  </a:extLst>
                </a:gridCol>
              </a:tblGrid>
              <a:tr h="575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Kurshalbjahr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Grundfach Geschichte/Erdkunde (gk g/ek)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69956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02984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90288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Geschichte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05383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12/2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Geschichte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85153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7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96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67BCA3-D2F2-4F09-8BAA-3F93B08B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6713"/>
            <a:ext cx="7315200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LK Geschichte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C74185-6CE6-4538-96EC-E96648032D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1556793"/>
            <a:ext cx="3383297" cy="136815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zusätzlich</a:t>
            </a:r>
          </a:p>
          <a:p>
            <a:r>
              <a:rPr lang="de-DE" dirty="0"/>
              <a:t>Grundkurs Sozialkunde/Erdkunde</a:t>
            </a:r>
          </a:p>
          <a:p>
            <a:r>
              <a:rPr lang="de-DE" dirty="0"/>
              <a:t>(gk sk/ek)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0DB8AC-43AB-47F2-8EC5-966525CEE5C1}"/>
              </a:ext>
            </a:extLst>
          </p:cNvPr>
          <p:cNvSpPr txBox="1"/>
          <p:nvPr/>
        </p:nvSpPr>
        <p:spPr>
          <a:xfrm>
            <a:off x="2831528" y="50879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4442DBE-2F8C-23DC-4DF3-24A60D930BA9}"/>
                  </a:ext>
                </a:extLst>
              </p14:cNvPr>
              <p14:cNvContentPartPr/>
              <p14:nvPr/>
            </p14:nvContentPartPr>
            <p14:xfrm>
              <a:off x="6409584" y="4352256"/>
              <a:ext cx="39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4442DBE-2F8C-23DC-4DF3-24A60D930B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5584" y="4244256"/>
                <a:ext cx="11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554CC4A-1361-466C-7E17-B49B39E4EF99}"/>
                  </a:ext>
                </a:extLst>
              </p14:cNvPr>
              <p14:cNvContentPartPr/>
              <p14:nvPr/>
            </p14:nvContentPartPr>
            <p14:xfrm>
              <a:off x="-1728576" y="3062736"/>
              <a:ext cx="3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554CC4A-1361-466C-7E17-B49B39E4EF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82576" y="2954736"/>
                <a:ext cx="108000" cy="21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Inhaltsplatzhalter 25">
            <a:extLst>
              <a:ext uri="{FF2B5EF4-FFF2-40B4-BE49-F238E27FC236}">
                <a16:creationId xmlns:a16="http://schemas.microsoft.com/office/drawing/2014/main" id="{66E554D2-981B-E5F3-1D0C-9DA01B37C9F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19226269"/>
              </p:ext>
            </p:extLst>
          </p:nvPr>
        </p:nvGraphicFramePr>
        <p:xfrm>
          <a:off x="1836416" y="2646992"/>
          <a:ext cx="7200080" cy="2832009"/>
        </p:xfrm>
        <a:graphic>
          <a:graphicData uri="http://schemas.openxmlformats.org/drawingml/2006/table">
            <a:tbl>
              <a:tblPr firstRow="1" firstCol="1" bandRow="1"/>
              <a:tblGrid>
                <a:gridCol w="3496229">
                  <a:extLst>
                    <a:ext uri="{9D8B030D-6E8A-4147-A177-3AD203B41FA5}">
                      <a16:colId xmlns:a16="http://schemas.microsoft.com/office/drawing/2014/main" val="2823643694"/>
                    </a:ext>
                  </a:extLst>
                </a:gridCol>
                <a:gridCol w="3703851">
                  <a:extLst>
                    <a:ext uri="{9D8B030D-6E8A-4147-A177-3AD203B41FA5}">
                      <a16:colId xmlns:a16="http://schemas.microsoft.com/office/drawing/2014/main" val="1882597863"/>
                    </a:ext>
                  </a:extLst>
                </a:gridCol>
              </a:tblGrid>
              <a:tr h="58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Kurshalbjahr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Grundfach Geschichte/Erdkunde (gk g/ek)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93751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04853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89021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010618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12/2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03530"/>
                  </a:ext>
                </a:extLst>
              </a:tr>
              <a:tr h="43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Sozialkunde</a:t>
                      </a:r>
                    </a:p>
                  </a:txBody>
                  <a:tcPr marL="38843" marR="38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7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77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" name="Grafik 10" descr="E:\MSS\Schullogo 2\Schullogo neu\Schullogo neu ne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1683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27584" y="898267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Merkblatt</a:t>
            </a:r>
            <a:endParaRPr kumimoji="0" 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Für Schülerinnen und Schüler der Klassenstufe 10,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im Schuljahr 2024/25 in die Oberstufe an der IGS Kastellaun eintreten wollen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99592" y="2420888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Zugang zur Oberstufe: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99592" y="2852936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Information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99592" y="3212976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>
                <a:latin typeface="Calibri" pitchFamily="34" charset="0"/>
                <a:ea typeface="Times New Roman" pitchFamily="18" charset="0"/>
              </a:rPr>
              <a:t>2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Fahrplan zur Anmeldung für das Schuljahr 2025/26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99592" y="3645024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b="1" dirty="0">
                <a:latin typeface="Calibri" pitchFamily="34" charset="0"/>
                <a:ea typeface="Times New Roman" pitchFamily="18" charset="0"/>
              </a:rPr>
              <a:t>3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Bewerbungsunterlagen: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99592" y="407707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>
                <a:latin typeface="Calibri" pitchFamily="34" charset="0"/>
              </a:rPr>
              <a:t>4. Wie geht´s weiter?</a:t>
            </a:r>
            <a:endParaRPr lang="de-DE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elegungsbo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71500"/>
            <a:ext cx="42179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916238" y="115888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Bewerbungsunterlagen</a:t>
            </a:r>
          </a:p>
        </p:txBody>
      </p:sp>
      <p:pic>
        <p:nvPicPr>
          <p:cNvPr id="9220" name="Picture 8" descr="F:\MSS\Grünes Anmeldeblatt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71500"/>
            <a:ext cx="40592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71550" y="1196975"/>
            <a:ext cx="723741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Mo. 10.02.2025 bis Fr. 14.02.2025</a:t>
            </a:r>
          </a:p>
          <a:p>
            <a:r>
              <a:rPr lang="de-DE" dirty="0"/>
              <a:t>Hospitationswoche für IGS-Kastellaun Schüler der Klasse 10 in 11 und 12 (IGS-Schüler, </a:t>
            </a:r>
            <a:r>
              <a:rPr lang="de-DE" sz="2000" dirty="0"/>
              <a:t>vorherige Anmeldung in den Klassen der Jahrgangsstufe 10, Klassenlehrer) </a:t>
            </a:r>
          </a:p>
          <a:p>
            <a:endParaRPr lang="de-DE" sz="2000" b="1" dirty="0"/>
          </a:p>
          <a:p>
            <a:endParaRPr lang="de-DE" dirty="0"/>
          </a:p>
          <a:p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Do. 13.02.2025, ab 14.00 Uhr, Aula: </a:t>
            </a:r>
          </a:p>
          <a:p>
            <a:r>
              <a:rPr lang="de-DE" dirty="0"/>
              <a:t>Fächerinformation (alle Schüler). </a:t>
            </a:r>
          </a:p>
          <a:p>
            <a:r>
              <a:rPr lang="de-DE" dirty="0"/>
              <a:t>Anschließend: Fächerinformation durch die Fachlehrer in den Kursräumen </a:t>
            </a:r>
          </a:p>
          <a:p>
            <a:endParaRPr lang="de-DE" dirty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6321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u="sng" dirty="0"/>
              <a:t>Informations- und Beratungsmöglichkeiten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71550" y="1196975"/>
            <a:ext cx="723741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b="1" dirty="0"/>
          </a:p>
          <a:p>
            <a:r>
              <a:rPr lang="de-DE" dirty="0"/>
              <a:t>.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75916" y="286077"/>
            <a:ext cx="61921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5400" u="sng" dirty="0">
                <a:solidFill>
                  <a:srgbClr val="FF0000"/>
                </a:solidFill>
                <a:highlight>
                  <a:srgbClr val="FFFF00"/>
                </a:highlight>
              </a:rPr>
              <a:t>Anmeldung</a:t>
            </a:r>
            <a:endParaRPr lang="de-DE" sz="2800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9EDC2EE-36B2-4A8D-AC8D-B8E817E97C22}"/>
              </a:ext>
            </a:extLst>
          </p:cNvPr>
          <p:cNvSpPr/>
          <p:nvPr/>
        </p:nvSpPr>
        <p:spPr>
          <a:xfrm>
            <a:off x="1" y="1052736"/>
            <a:ext cx="8137526" cy="560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Anmeldetermine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Auswärtige Schüler: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Di. 	18.02.2025, 	14.30 Uhr bis 17.30 Uhr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MSS-Büro: Anmeldung auswärtige Schüler 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IGS-Schüler (Anmeldung im MSS-Büro)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10a: 	Herr Gantner		Do.  20.02.2025	1. Std.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10b: 	Frau </a:t>
            </a:r>
            <a:r>
              <a:rPr lang="de-DE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Perdikaki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-Freitag	Do.  20.02.2025	2. Std.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10c: 	Frau Reckmann		Do.  20.02.2025	3. Std.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10d: 	Frau Niggeschulze		Fr.   21.02.2025	1. Std.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10e: 	Herr Bayer		Fr.   21.02.2025	2. Std.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10f:	Herr Drenkelfort		Fr.   21.02.2025	3. Std.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69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2434" y="1300778"/>
            <a:ext cx="69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werde ich Schüler der Oberstufe der IGS?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43401" y="1898917"/>
            <a:ext cx="4596130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tx2"/>
                </a:solidFill>
              </a:rPr>
              <a:t>Formale Kriterien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Berechtigung zum Übergang in die  </a:t>
            </a:r>
          </a:p>
          <a:p>
            <a:r>
              <a:rPr lang="de-DE" dirty="0">
                <a:solidFill>
                  <a:schemeClr val="tx2"/>
                </a:solidFill>
              </a:rPr>
              <a:t>    gymnasiale Oberstufe, Zeugnisvermerk  </a:t>
            </a:r>
          </a:p>
          <a:p>
            <a:r>
              <a:rPr lang="de-DE" dirty="0">
                <a:solidFill>
                  <a:schemeClr val="tx2"/>
                </a:solidFill>
              </a:rPr>
              <a:t>    (IGS, Realschule plus, zweijährige </a:t>
            </a:r>
          </a:p>
          <a:p>
            <a:r>
              <a:rPr lang="de-DE" dirty="0">
                <a:solidFill>
                  <a:schemeClr val="tx2"/>
                </a:solidFill>
              </a:rPr>
              <a:t>    Berufsfachschule)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Versetzung in die Jahrgangsstufe 11, </a:t>
            </a:r>
          </a:p>
          <a:p>
            <a:r>
              <a:rPr lang="de-DE" dirty="0">
                <a:solidFill>
                  <a:schemeClr val="tx2"/>
                </a:solidFill>
              </a:rPr>
              <a:t>     Notenschnitt (Gymnasium)</a:t>
            </a:r>
          </a:p>
          <a:p>
            <a:endParaRPr lang="de-DE" dirty="0"/>
          </a:p>
        </p:txBody>
      </p:sp>
      <p:pic>
        <p:nvPicPr>
          <p:cNvPr id="8" name="Grafik 7" descr="zeugnis99a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  <a14:imgEffect>
                      <a14:colorTemperature colorTemp="11500"/>
                    </a14:imgEffect>
                    <a14:imgEffect>
                      <a14:saturation sat="3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898917"/>
            <a:ext cx="3312368" cy="45556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87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feld 1"/>
          <p:cNvSpPr txBox="1">
            <a:spLocks noChangeArrowheads="1"/>
          </p:cNvSpPr>
          <p:nvPr/>
        </p:nvSpPr>
        <p:spPr bwMode="auto">
          <a:xfrm>
            <a:off x="468313" y="404813"/>
            <a:ext cx="8280400" cy="604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Wie geht´s weiter?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der zeitgerechten Anmeldung und dem Nachweis der Übergangsvoraussetzungen für die Klassenstufe 11 ist die Anmeldung gültig. </a:t>
            </a:r>
            <a:r>
              <a:rPr lang="de-DE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 weitere Bestätigung durch die Schule erfolgt nicht.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Zur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Bestätigung der Anmeldung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der Schulleistungen legen alle auswärtigen Schülerinnen und Schüler bis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Tage nach Erhalt des Abschlusszeugnisses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dieses vor. (Kopie gegen Vorlage des Originals). Für Schüler der IGS: Kopien werden vom Klassenlehrer abgegeben.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gibt eine Schulbuchliste für die Oberstufe (siehe IGS Homepage: Service / Schulbuchlisten)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Anträge auf Fahrtkostenermäßigung, Fahrtkostenbefreiung bitte an die Kreisverwaltung Simmern stellen (</a:t>
            </a:r>
            <a:r>
              <a:rPr lang="de-DE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www.kreis-sim.de&gt;Schülerbeförderung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Bescheinigung des Schulbesuchs, Schülerausweise usw. können im Sekretariat abgeholt werden. (Bescheinigung des Schulbesuchs wird z.B. benötigt für den Erwerb von ermäßigten Fahrkarten)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Schüler der neuen 11 treffen sich am ersten Schultag nach den Ferien um 8.00 Uhr in der Aula. 1. Schultag nach den Ferien: 2. – 6. Std. im Stammkurs.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302593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der MSS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10125"/>
              </p:ext>
            </p:extLst>
          </p:nvPr>
        </p:nvGraphicFramePr>
        <p:xfrm>
          <a:off x="755576" y="2060848"/>
          <a:ext cx="7745439" cy="42161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4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Einführungsphase</a:t>
                      </a:r>
                      <a:endParaRPr kumimoji="0" lang="de-D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Qualifikationsphase</a:t>
                      </a:r>
                      <a:endParaRPr kumimoji="0" lang="de-D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9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HJ-Zeugnis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Qualifikationszeugnis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Jahreszeugnis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Versetzungszeugnis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Qualifikationszeugnis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Qualifikationszeugnis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Qualifikationszeugnis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Abitur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47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302593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Zusammenstellung der Benotung</a:t>
            </a:r>
          </a:p>
        </p:txBody>
      </p:sp>
      <p:pic>
        <p:nvPicPr>
          <p:cNvPr id="7" name="Picture 4" descr="Qualifik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190" y="1861021"/>
            <a:ext cx="5299058" cy="452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4569329" y="2564904"/>
            <a:ext cx="12538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⅔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7783" y="4755036"/>
            <a:ext cx="12538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⅓</a:t>
            </a:r>
          </a:p>
        </p:txBody>
      </p:sp>
    </p:spTree>
    <p:extLst>
      <p:ext uri="{BB962C8B-B14F-4D97-AF65-F5344CB8AC3E}">
        <p14:creationId xmlns:p14="http://schemas.microsoft.com/office/powerpoint/2010/main" val="63257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244D0C5-7C05-40B6-91C5-A7C6FE2F7F4A}"/>
              </a:ext>
            </a:extLst>
          </p:cNvPr>
          <p:cNvSpPr txBox="1"/>
          <p:nvPr/>
        </p:nvSpPr>
        <p:spPr>
          <a:xfrm>
            <a:off x="1403648" y="620688"/>
            <a:ext cx="58326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Stundenplan kompakt und  Anfängersprache 5 stündig</a:t>
            </a: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A4C5081-A20C-861A-E1D5-BD3D7E1CF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6868027" cy="40534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6D03D81-A4A2-4133-B34D-36D24438BAD9}"/>
              </a:ext>
            </a:extLst>
          </p:cNvPr>
          <p:cNvSpPr txBox="1"/>
          <p:nvPr/>
        </p:nvSpPr>
        <p:spPr>
          <a:xfrm>
            <a:off x="1403648" y="620688"/>
            <a:ext cx="58326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Stundenplan mit Freistunden ohne Anfängersprache</a:t>
            </a:r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F5DBF35F-117A-31C3-24A9-0A348B18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7811515" cy="38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6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7" name="Picture 2" descr="C:\Users\Mathias Heiles\Desktop\Bild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3897" r="3770" b="12045"/>
          <a:stretch/>
        </p:blipFill>
        <p:spPr bwMode="auto">
          <a:xfrm>
            <a:off x="487110" y="1798161"/>
            <a:ext cx="8129475" cy="41822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0" y="404664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Individuelle </a:t>
            </a:r>
            <a:r>
              <a:rPr lang="de-DE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Vorteile</a:t>
            </a:r>
            <a:r>
              <a:rPr lang="de-DE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IGS Kastellaun</a:t>
            </a:r>
          </a:p>
        </p:txBody>
      </p:sp>
    </p:spTree>
    <p:extLst>
      <p:ext uri="{BB962C8B-B14F-4D97-AF65-F5344CB8AC3E}">
        <p14:creationId xmlns:p14="http://schemas.microsoft.com/office/powerpoint/2010/main" val="665167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43608" y="141277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-LAN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pic>
        <p:nvPicPr>
          <p:cNvPr id="9218" name="Picture 2" descr="Bildergebnis für wlan">
            <a:extLst>
              <a:ext uri="{FF2B5EF4-FFF2-40B4-BE49-F238E27FC236}">
                <a16:creationId xmlns:a16="http://schemas.microsoft.com/office/drawing/2014/main" id="{203649E3-E29B-4EBF-82E4-6F81324ED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9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9512" y="191775"/>
            <a:ext cx="540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Modernste technische Ausstattung: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1328" y="2204864"/>
            <a:ext cx="17940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Smartboards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Laptops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err="1">
                <a:solidFill>
                  <a:schemeClr val="tx2"/>
                </a:solidFill>
              </a:rPr>
              <a:t>Ipads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4" name="Grafik 3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1D2CD9BB-CF5D-0044-1D67-67DB51D05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27180"/>
            <a:ext cx="3600227" cy="2745698"/>
          </a:xfrm>
          <a:prstGeom prst="rect">
            <a:avLst/>
          </a:prstGeom>
        </p:spPr>
      </p:pic>
      <p:pic>
        <p:nvPicPr>
          <p:cNvPr id="7" name="Grafik 6" descr="Ein Bild, das Text, Person, drinnen, Gruppe enthält.&#10;&#10;Automatisch generierte Beschreibung">
            <a:extLst>
              <a:ext uri="{FF2B5EF4-FFF2-40B4-BE49-F238E27FC236}">
                <a16:creationId xmlns:a16="http://schemas.microsoft.com/office/drawing/2014/main" id="{5C1C6AB6-D37B-9A1C-CBC6-C6DD5BCBB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78" y="4224944"/>
            <a:ext cx="3915519" cy="26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7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625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Exkursionen - Unterricht an Universitäten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lum/>
            <a:alphaModFix/>
          </a:blip>
          <a:srcRect t="12327"/>
          <a:stretch/>
        </p:blipFill>
        <p:spPr>
          <a:xfrm>
            <a:off x="862205" y="1916832"/>
            <a:ext cx="4680000" cy="277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07704" y="3629630"/>
            <a:ext cx="4320000" cy="3036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444208" y="362963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2"/>
                </a:solidFill>
              </a:rPr>
              <a:t>Delf</a:t>
            </a:r>
            <a:r>
              <a:rPr lang="de-DE" dirty="0">
                <a:solidFill>
                  <a:schemeClr val="tx2"/>
                </a:solidFill>
              </a:rPr>
              <a:t> Diplome</a:t>
            </a:r>
          </a:p>
        </p:txBody>
      </p:sp>
    </p:spTree>
    <p:extLst>
      <p:ext uri="{BB962C8B-B14F-4D97-AF65-F5344CB8AC3E}">
        <p14:creationId xmlns:p14="http://schemas.microsoft.com/office/powerpoint/2010/main" val="1873154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130259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Bibliothek und Cafeteria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3892710" y="1700807"/>
            <a:ext cx="5346466" cy="30052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195736" y="3933056"/>
            <a:ext cx="6295679" cy="41554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86041" y="1808449"/>
            <a:ext cx="4373050" cy="3301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516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2434" y="1300778"/>
            <a:ext cx="69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werde ich Schüler der Oberstufe der IGS?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43401" y="1898917"/>
            <a:ext cx="4596130" cy="4170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solidFill>
                  <a:schemeClr val="tx2"/>
                </a:solidFill>
              </a:rPr>
              <a:t>Formale Kriterien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Berechtigung zum Übergang in die  </a:t>
            </a:r>
          </a:p>
          <a:p>
            <a:r>
              <a:rPr lang="de-DE" dirty="0">
                <a:solidFill>
                  <a:schemeClr val="tx2"/>
                </a:solidFill>
              </a:rPr>
              <a:t>    gymnasiale Oberstufe, Zeugnisvermerk  </a:t>
            </a:r>
          </a:p>
          <a:p>
            <a:r>
              <a:rPr lang="de-DE" dirty="0">
                <a:solidFill>
                  <a:schemeClr val="tx2"/>
                </a:solidFill>
              </a:rPr>
              <a:t>    (IGS, Realschule plus, zweijährige </a:t>
            </a:r>
          </a:p>
          <a:p>
            <a:r>
              <a:rPr lang="de-DE" dirty="0">
                <a:solidFill>
                  <a:schemeClr val="tx2"/>
                </a:solidFill>
              </a:rPr>
              <a:t>    Berufsfachschule)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	Kriterien auf der Homepage IGS</a:t>
            </a:r>
          </a:p>
          <a:p>
            <a:r>
              <a:rPr lang="de-DE" dirty="0">
                <a:solidFill>
                  <a:schemeClr val="tx2"/>
                </a:solidFill>
              </a:rPr>
              <a:t> 	unter </a:t>
            </a:r>
            <a:r>
              <a:rPr lang="de-DE">
                <a:solidFill>
                  <a:schemeClr val="tx2"/>
                </a:solidFill>
              </a:rPr>
              <a:t>TEAM 9/10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Versetzung in die Jahrgangsstufe 11, </a:t>
            </a:r>
          </a:p>
          <a:p>
            <a:r>
              <a:rPr lang="de-DE" dirty="0">
                <a:solidFill>
                  <a:schemeClr val="tx2"/>
                </a:solidFill>
              </a:rPr>
              <a:t>     Notenschnitt (Gymnasium)</a:t>
            </a:r>
          </a:p>
          <a:p>
            <a:endParaRPr lang="de-DE" dirty="0"/>
          </a:p>
        </p:txBody>
      </p:sp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E751D40-4E5A-F133-454A-155787B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706630"/>
            <a:ext cx="3455719" cy="48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Barrierefreiheit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486918" y="1894296"/>
            <a:ext cx="3509017" cy="46087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20721" y="2276872"/>
            <a:ext cx="6282348" cy="38644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123728" y="2561767"/>
            <a:ext cx="5576817" cy="39413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904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Sport-LK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pic>
        <p:nvPicPr>
          <p:cNvPr id="1026" name="Picture 2" descr="C:\Users\Mathias Heiles\Desktop\depositphotos_3620998-Sport-ico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2056" r="1441" b="19930"/>
          <a:stretch/>
        </p:blipFill>
        <p:spPr bwMode="auto">
          <a:xfrm>
            <a:off x="723043" y="1860070"/>
            <a:ext cx="5793173" cy="32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52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3841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Sport-LK</a:t>
            </a:r>
          </a:p>
          <a:p>
            <a:endParaRPr lang="de-DE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 Exkursion in Stufe 11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pic>
        <p:nvPicPr>
          <p:cNvPr id="8194" name="Picture 2" descr="Bildergebnis für skifahren">
            <a:extLst>
              <a:ext uri="{FF2B5EF4-FFF2-40B4-BE49-F238E27FC236}">
                <a16:creationId xmlns:a16="http://schemas.microsoft.com/office/drawing/2014/main" id="{0DF24516-E2F3-44FD-B18E-10A52438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828924"/>
            <a:ext cx="5576456" cy="17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 Bildende Kunst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pic>
        <p:nvPicPr>
          <p:cNvPr id="3" name="Grafik 2" descr="Ein Bild, das sitzend, Mann, tragen, haltend enthält.&#10;&#10;Automatisch generierte Beschreibung">
            <a:extLst>
              <a:ext uri="{FF2B5EF4-FFF2-40B4-BE49-F238E27FC236}">
                <a16:creationId xmlns:a16="http://schemas.microsoft.com/office/drawing/2014/main" id="{E9115BA1-7151-4D68-A6C4-0A7435DC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28734"/>
            <a:ext cx="3840480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9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602357" y="349239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3E00A6-6BC7-4C48-84E2-8F83920243CF}"/>
              </a:ext>
            </a:extLst>
          </p:cNvPr>
          <p:cNvSpPr txBox="1"/>
          <p:nvPr/>
        </p:nvSpPr>
        <p:spPr>
          <a:xfrm>
            <a:off x="619944" y="1454993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Leistungskurs Latein</a:t>
            </a:r>
          </a:p>
        </p:txBody>
      </p:sp>
      <p:pic>
        <p:nvPicPr>
          <p:cNvPr id="6148" name="Picture 4" descr="Bildergebnis für Forum Romanum">
            <a:extLst>
              <a:ext uri="{FF2B5EF4-FFF2-40B4-BE49-F238E27FC236}">
                <a16:creationId xmlns:a16="http://schemas.microsoft.com/office/drawing/2014/main" id="{FB77166A-ED98-4C16-89D9-6A8E08CB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82" y="2636912"/>
            <a:ext cx="4866117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9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602357" y="349239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3E00A6-6BC7-4C48-84E2-8F83920243CF}"/>
              </a:ext>
            </a:extLst>
          </p:cNvPr>
          <p:cNvSpPr txBox="1"/>
          <p:nvPr/>
        </p:nvSpPr>
        <p:spPr>
          <a:xfrm>
            <a:off x="619944" y="1454993"/>
            <a:ext cx="466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Grundkurs Latein für Anfänger</a:t>
            </a:r>
          </a:p>
        </p:txBody>
      </p:sp>
      <p:pic>
        <p:nvPicPr>
          <p:cNvPr id="3" name="Grafik 2" descr="Ein Bild, das Gras, Gebäude, groß, Tisch enthält.&#10;&#10;Automatisch generierte Beschreibung">
            <a:extLst>
              <a:ext uri="{FF2B5EF4-FFF2-40B4-BE49-F238E27FC236}">
                <a16:creationId xmlns:a16="http://schemas.microsoft.com/office/drawing/2014/main" id="{B770FCED-970B-4DA3-854C-5CF3F5A8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033587"/>
            <a:ext cx="4953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9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6905-B7AC-7439-9426-4EAC7ACB9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66BD0D9-1FBC-4596-8084-98A987543718}"/>
              </a:ext>
            </a:extLst>
          </p:cNvPr>
          <p:cNvSpPr txBox="1"/>
          <p:nvPr/>
        </p:nvSpPr>
        <p:spPr>
          <a:xfrm>
            <a:off x="5602357" y="349239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39E5BE-DFB7-8D83-90D2-C49F74331532}"/>
              </a:ext>
            </a:extLst>
          </p:cNvPr>
          <p:cNvSpPr txBox="1"/>
          <p:nvPr/>
        </p:nvSpPr>
        <p:spPr>
          <a:xfrm>
            <a:off x="619944" y="1454993"/>
            <a:ext cx="564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Grundkurs Französisch  für Anfänger</a:t>
            </a:r>
          </a:p>
        </p:txBody>
      </p:sp>
      <p:pic>
        <p:nvPicPr>
          <p:cNvPr id="2" name="Grafik 1" descr="Ein Bild, das draußen, Gras, Himmel, Gebäude enthält.&#10;&#10;Automatisch generierte Beschreibung">
            <a:extLst>
              <a:ext uri="{FF2B5EF4-FFF2-40B4-BE49-F238E27FC236}">
                <a16:creationId xmlns:a16="http://schemas.microsoft.com/office/drawing/2014/main" id="{E26B4E4C-0890-F88F-727B-6F88A342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204864"/>
            <a:ext cx="2398509" cy="44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7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602357" y="349239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3E00A6-6BC7-4C48-84E2-8F83920243CF}"/>
              </a:ext>
            </a:extLst>
          </p:cNvPr>
          <p:cNvSpPr txBox="1"/>
          <p:nvPr/>
        </p:nvSpPr>
        <p:spPr>
          <a:xfrm>
            <a:off x="619944" y="1454993"/>
            <a:ext cx="4168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Leistungskurs Französisch</a:t>
            </a:r>
          </a:p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 </a:t>
            </a:r>
          </a:p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Grundkurs Französisch!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698F35-2FFE-F6B4-F06E-011D27D6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2548512" cy="2497542"/>
          </a:xfrm>
          <a:prstGeom prst="rect">
            <a:avLst/>
          </a:prstGeom>
        </p:spPr>
      </p:pic>
      <p:pic>
        <p:nvPicPr>
          <p:cNvPr id="13" name="Grafik 12" descr="Ein Bild, das draußen, Gras, Himmel, Gebäude enthält.&#10;&#10;Automatisch generierte Beschreibung">
            <a:extLst>
              <a:ext uri="{FF2B5EF4-FFF2-40B4-BE49-F238E27FC236}">
                <a16:creationId xmlns:a16="http://schemas.microsoft.com/office/drawing/2014/main" id="{469D53DB-916E-FB2E-198A-E055300E3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17895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>
            <a:extLst>
              <a:ext uri="{FF2B5EF4-FFF2-40B4-BE49-F238E27FC236}">
                <a16:creationId xmlns:a16="http://schemas.microsoft.com/office/drawing/2014/main" id="{4446DB20-F66A-4CE4-47F0-6A0D1A0769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de-DE" altLang="de-DE" b="1" dirty="0"/>
              <a:t>Bisherige Fahrtenziele</a:t>
            </a:r>
            <a:br>
              <a:rPr lang="de-DE" altLang="de-DE" b="1" dirty="0"/>
            </a:br>
            <a:endParaRPr lang="de-DE" alt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FFB44B5-B700-A2BE-A941-A92FC76780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3741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Grundkurs </a:t>
            </a:r>
          </a:p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Darstellendes Spiel (DS)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27584" y="1988841"/>
            <a:ext cx="7315200" cy="230425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künstlerisches Fach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Alternative zu Musik und Kunst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Verknüpfungen von Musik, Kunst und Schauspiel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Theateraufführungen</a:t>
            </a:r>
          </a:p>
          <a:p>
            <a:pPr marL="45720" indent="0">
              <a:lnSpc>
                <a:spcPct val="150000"/>
              </a:lnSpc>
              <a:buNone/>
            </a:pPr>
            <a:endParaRPr lang="de-DE" dirty="0"/>
          </a:p>
        </p:txBody>
      </p:sp>
      <p:pic>
        <p:nvPicPr>
          <p:cNvPr id="3074" name="Picture 2" descr="C:\Users\Mathias Heiles\Desktop\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t="12305" r="10016" b="6990"/>
          <a:stretch/>
        </p:blipFill>
        <p:spPr bwMode="auto">
          <a:xfrm>
            <a:off x="4283968" y="3556547"/>
            <a:ext cx="4012990" cy="32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7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2434" y="1300778"/>
            <a:ext cx="69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werde ich Schüler der Oberstufe der IGS?</a:t>
            </a:r>
          </a:p>
        </p:txBody>
      </p:sp>
      <p:pic>
        <p:nvPicPr>
          <p:cNvPr id="1026" name="Picture 2" descr="C:\Users\Mathias Heiles\Desktop\Arbe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4" y="2132856"/>
            <a:ext cx="338245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8000" endPos="650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feld 1"/>
          <p:cNvSpPr txBox="1"/>
          <p:nvPr/>
        </p:nvSpPr>
        <p:spPr>
          <a:xfrm>
            <a:off x="3679726" y="2147201"/>
            <a:ext cx="546816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Wichtige Voraussetzungen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Solide Vorkenntnisse, individuelle Stärken</a:t>
            </a:r>
          </a:p>
          <a:p>
            <a:pPr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Wille zur Leistung, Selbstständigkeit</a:t>
            </a:r>
          </a:p>
          <a:p>
            <a:pPr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Teamfähigkeit</a:t>
            </a:r>
          </a:p>
          <a:p>
            <a:pPr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Belastbarkeit, Durchhaltevermögen („Arbeitstag“)</a:t>
            </a:r>
          </a:p>
          <a:p>
            <a:pPr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Interesse</a:t>
            </a:r>
          </a:p>
          <a:p>
            <a:pPr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Engagement</a:t>
            </a:r>
          </a:p>
          <a:p>
            <a:pPr>
              <a:buFont typeface="Wingdings" pitchFamily="2" charset="2"/>
              <a:buChar char="v"/>
            </a:pPr>
            <a:endParaRPr lang="de-DE" b="1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130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Schulklima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27584" y="1988841"/>
            <a:ext cx="7315200" cy="23042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getrennte „Heimatbereiche“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gutes Verhältnis zwischen Schülern  und Lehrern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Integrationstag MSS 11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tx2"/>
                </a:solidFill>
              </a:rPr>
              <a:t>	Knüpfen von neuen Kontakten </a:t>
            </a:r>
          </a:p>
          <a:p>
            <a:pPr marL="320040" lvl="1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tx2"/>
                </a:solidFill>
              </a:rPr>
              <a:t>	mit Schülern, auch von anderen Schulen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MSS-Partys</a:t>
            </a:r>
          </a:p>
          <a:p>
            <a:pPr lvl="1">
              <a:lnSpc>
                <a:spcPct val="150000"/>
              </a:lnSpc>
            </a:pPr>
            <a:endParaRPr lang="de-DE" dirty="0">
              <a:solidFill>
                <a:schemeClr val="tx2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377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Methodenkompetenz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27584" y="1988840"/>
            <a:ext cx="7776864" cy="424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900" dirty="0">
                <a:solidFill>
                  <a:schemeClr val="tx2"/>
                </a:solidFill>
              </a:rPr>
              <a:t> fächerübergreifend Möglichkeit zur Erarbeitung neuer Lern- und   Arbeitsmethoden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900" dirty="0">
                <a:solidFill>
                  <a:schemeClr val="tx2"/>
                </a:solidFill>
              </a:rPr>
              <a:t> Förderung durch das Bildungsministerium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900" dirty="0">
                <a:solidFill>
                  <a:schemeClr val="tx2"/>
                </a:solidFill>
              </a:rPr>
              <a:t> Zertifikat</a:t>
            </a:r>
          </a:p>
        </p:txBody>
      </p:sp>
    </p:spTree>
    <p:extLst>
      <p:ext uri="{BB962C8B-B14F-4D97-AF65-F5344CB8AC3E}">
        <p14:creationId xmlns:p14="http://schemas.microsoft.com/office/powerpoint/2010/main" val="95929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7032" y="271769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Methodenkompetenz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9FF7D49-19E0-47F3-8C24-D286C640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47179"/>
            <a:ext cx="7884368" cy="543905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6DDDAD7-C015-441D-9F16-455F075F3F61}"/>
              </a:ext>
            </a:extLst>
          </p:cNvPr>
          <p:cNvSpPr txBox="1"/>
          <p:nvPr/>
        </p:nvSpPr>
        <p:spPr>
          <a:xfrm>
            <a:off x="2411760" y="2708920"/>
            <a:ext cx="6480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0F4A3F-4F69-4CE0-BBDD-65E1E0127F6C}"/>
              </a:ext>
            </a:extLst>
          </p:cNvPr>
          <p:cNvSpPr txBox="1"/>
          <p:nvPr/>
        </p:nvSpPr>
        <p:spPr>
          <a:xfrm>
            <a:off x="2411760" y="3789040"/>
            <a:ext cx="504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0CC4DDD-106C-4061-9D33-A16F3E2D49A8}"/>
              </a:ext>
            </a:extLst>
          </p:cNvPr>
          <p:cNvSpPr txBox="1"/>
          <p:nvPr/>
        </p:nvSpPr>
        <p:spPr>
          <a:xfrm>
            <a:off x="2483768" y="4492202"/>
            <a:ext cx="504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B0B620A-9707-4473-91AD-A4B15E1924B9}"/>
              </a:ext>
            </a:extLst>
          </p:cNvPr>
          <p:cNvSpPr txBox="1"/>
          <p:nvPr/>
        </p:nvSpPr>
        <p:spPr>
          <a:xfrm>
            <a:off x="2483768" y="5572322"/>
            <a:ext cx="43204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1571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302593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Berufsvorbereitung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27584" y="1988840"/>
            <a:ext cx="7776864" cy="424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900" dirty="0">
                <a:solidFill>
                  <a:schemeClr val="tx2"/>
                </a:solidFill>
              </a:rPr>
              <a:t> regelmäßige, stammkursübergreifende Informationen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900" dirty="0">
                <a:solidFill>
                  <a:schemeClr val="tx2"/>
                </a:solidFill>
              </a:rPr>
              <a:t> persönliche Berufsberatung durch Vertreter der </a:t>
            </a:r>
            <a:r>
              <a:rPr lang="de-DE" sz="1900" b="1" dirty="0">
                <a:solidFill>
                  <a:schemeClr val="tx2"/>
                </a:solidFill>
              </a:rPr>
              <a:t>Bundesagentur für Arbeit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900" dirty="0">
                <a:solidFill>
                  <a:schemeClr val="tx2"/>
                </a:solidFill>
              </a:rPr>
              <a:t>POTENTIALANALYSE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1900" dirty="0">
                <a:solidFill>
                  <a:schemeClr val="tx2"/>
                </a:solidFill>
              </a:rPr>
              <a:t> Schülerpraktikum während der letzten Januarwoche im Schuljahr 12.1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9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10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113984" cy="1008111"/>
          </a:xfrm>
        </p:spPr>
        <p:txBody>
          <a:bodyPr>
            <a:noAutofit/>
          </a:bodyPr>
          <a:lstStyle/>
          <a:p>
            <a:pPr algn="ctr"/>
            <a:r>
              <a:rPr lang="de-DE" sz="3000" dirty="0"/>
              <a:t>Studien- und Berufsorientierung</a:t>
            </a:r>
            <a:br>
              <a:rPr lang="de-DE" sz="3000" dirty="0"/>
            </a:br>
            <a:r>
              <a:rPr lang="de-DE" sz="3000" dirty="0"/>
              <a:t>IGS Kastellaun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24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99792" y="2132856"/>
            <a:ext cx="3744416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Dokumentation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1844824"/>
            <a:ext cx="852387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bedanken uns für Ihre Aufmerksamkeit</a:t>
            </a:r>
          </a:p>
          <a:p>
            <a:pPr algn="ctr"/>
            <a:endParaRPr lang="de-DE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Dank! </a:t>
            </a:r>
          </a:p>
          <a:p>
            <a:pPr algn="ctr"/>
            <a:endParaRPr lang="de-DE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 Erfolg!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62170" y="483325"/>
            <a:ext cx="2727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  <a:latin typeface="+mj-lt"/>
              </a:rPr>
              <a:t>IGS Kastellaun</a:t>
            </a:r>
          </a:p>
          <a:p>
            <a:r>
              <a:rPr lang="de-DE" sz="1000" b="1" dirty="0">
                <a:solidFill>
                  <a:schemeClr val="tx2"/>
                </a:solidFill>
              </a:rPr>
              <a:t>Gesamtschule mit gymnasialer Oberstufe</a:t>
            </a:r>
          </a:p>
        </p:txBody>
      </p:sp>
    </p:spTree>
    <p:extLst>
      <p:ext uri="{BB962C8B-B14F-4D97-AF65-F5344CB8AC3E}">
        <p14:creationId xmlns:p14="http://schemas.microsoft.com/office/powerpoint/2010/main" val="123021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1302593"/>
            <a:ext cx="490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Grundsätzliches zur Fächerwahl</a:t>
            </a: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293076" y="2132856"/>
            <a:ext cx="8305800" cy="1143000"/>
            <a:chOff x="-2" y="1621"/>
            <a:chExt cx="2732" cy="20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0" y="1623"/>
              <a:ext cx="2728" cy="2075"/>
              <a:chOff x="0" y="1623"/>
              <a:chExt cx="2728" cy="2075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0" y="1623"/>
                <a:ext cx="744" cy="1153"/>
                <a:chOff x="0" y="1623"/>
                <a:chExt cx="744" cy="1153"/>
              </a:xfrm>
            </p:grpSpPr>
            <p:sp>
              <p:nvSpPr>
                <p:cNvPr id="83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1623"/>
                  <a:ext cx="744" cy="1153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de-DE" sz="1800" b="1" dirty="0">
                      <a:solidFill>
                        <a:schemeClr val="tx1">
                          <a:lumMod val="95000"/>
                        </a:schemeClr>
                      </a:solidFill>
                    </a:rPr>
                    <a:t>3 Leistungskurse</a:t>
                  </a:r>
                  <a:endParaRPr lang="de-DE" sz="12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  <a:p>
                  <a:pPr algn="ctr" eaLnBrk="0" hangingPunct="0"/>
                  <a:endParaRPr lang="de-DE" dirty="0"/>
                </a:p>
              </p:txBody>
            </p:sp>
            <p:sp>
              <p:nvSpPr>
                <p:cNvPr id="84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623"/>
                  <a:ext cx="744" cy="1153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744" y="1623"/>
                <a:ext cx="1736" cy="1153"/>
                <a:chOff x="744" y="1623"/>
                <a:chExt cx="1736" cy="1153"/>
              </a:xfrm>
            </p:grpSpPr>
            <p:sp>
              <p:nvSpPr>
                <p:cNvPr id="81" name="Rectangle 5"/>
                <p:cNvSpPr>
                  <a:spLocks noChangeArrowheads="1"/>
                </p:cNvSpPr>
                <p:nvPr/>
              </p:nvSpPr>
              <p:spPr bwMode="auto">
                <a:xfrm>
                  <a:off x="744" y="1623"/>
                  <a:ext cx="1736" cy="1153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de-DE" sz="1800" b="1" dirty="0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</a:rPr>
                    <a:t>7 Grundkurse</a:t>
                  </a:r>
                  <a:endParaRPr lang="de-DE" sz="12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endParaRPr>
                </a:p>
                <a:p>
                  <a:pPr algn="ctr" eaLnBrk="0" hangingPunct="0"/>
                  <a:endParaRPr lang="de-DE" dirty="0"/>
                </a:p>
              </p:txBody>
            </p:sp>
            <p:sp>
              <p:nvSpPr>
                <p:cNvPr id="82" name="Rectangle 31"/>
                <p:cNvSpPr>
                  <a:spLocks noChangeArrowheads="1"/>
                </p:cNvSpPr>
                <p:nvPr/>
              </p:nvSpPr>
              <p:spPr bwMode="auto">
                <a:xfrm>
                  <a:off x="744" y="1623"/>
                  <a:ext cx="1736" cy="1153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2480" y="1623"/>
                <a:ext cx="248" cy="1153"/>
                <a:chOff x="2480" y="1623"/>
                <a:chExt cx="248" cy="1153"/>
              </a:xfrm>
            </p:grpSpPr>
            <p:sp>
              <p:nvSpPr>
                <p:cNvPr id="79" name="Rectangle 6"/>
                <p:cNvSpPr>
                  <a:spLocks noChangeArrowheads="1"/>
                </p:cNvSpPr>
                <p:nvPr/>
              </p:nvSpPr>
              <p:spPr bwMode="auto">
                <a:xfrm>
                  <a:off x="2480" y="1623"/>
                  <a:ext cx="248" cy="1153"/>
                </a:xfrm>
                <a:prstGeom prst="rect">
                  <a:avLst/>
                </a:prstGeom>
                <a:solidFill>
                  <a:srgbClr val="00B050">
                    <a:alpha val="52000"/>
                  </a:srgbClr>
                </a:solidFill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b="1" dirty="0" err="1">
                      <a:solidFill>
                        <a:schemeClr val="tx1">
                          <a:lumMod val="95000"/>
                        </a:schemeClr>
                      </a:solidFill>
                    </a:rPr>
                    <a:t>f</a:t>
                  </a:r>
                  <a:r>
                    <a:rPr lang="de-DE" sz="1800" b="1" dirty="0" err="1">
                      <a:solidFill>
                        <a:schemeClr val="tx1">
                          <a:lumMod val="95000"/>
                        </a:schemeClr>
                      </a:solidFill>
                    </a:rPr>
                    <a:t>w</a:t>
                  </a:r>
                  <a:r>
                    <a:rPr lang="de-DE" b="1" dirty="0">
                      <a:solidFill>
                        <a:schemeClr val="tx1">
                          <a:lumMod val="95000"/>
                        </a:schemeClr>
                      </a:solidFill>
                    </a:rPr>
                    <a:t>.</a:t>
                  </a:r>
                  <a:r>
                    <a:rPr lang="de-DE" sz="1800" b="1" dirty="0">
                      <a:solidFill>
                        <a:schemeClr val="tx1">
                          <a:lumMod val="95000"/>
                        </a:schemeClr>
                      </a:solidFill>
                    </a:rPr>
                    <a:t> GK</a:t>
                  </a:r>
                  <a:endParaRPr lang="de-DE" sz="12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  <a:p>
                  <a:pPr eaLnBrk="0" hangingPunct="0"/>
                  <a:endParaRPr lang="de-DE" dirty="0"/>
                </a:p>
              </p:txBody>
            </p:sp>
            <p:sp>
              <p:nvSpPr>
                <p:cNvPr id="80" name="Rectangle 33"/>
                <p:cNvSpPr>
                  <a:spLocks noChangeArrowheads="1"/>
                </p:cNvSpPr>
                <p:nvPr/>
              </p:nvSpPr>
              <p:spPr bwMode="auto">
                <a:xfrm>
                  <a:off x="2480" y="1623"/>
                  <a:ext cx="248" cy="1153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36"/>
              <p:cNvGrpSpPr>
                <a:grpSpLocks/>
              </p:cNvGrpSpPr>
              <p:nvPr/>
            </p:nvGrpSpPr>
            <p:grpSpPr bwMode="auto">
              <a:xfrm>
                <a:off x="0" y="2776"/>
                <a:ext cx="248" cy="922"/>
                <a:chOff x="0" y="2776"/>
                <a:chExt cx="248" cy="922"/>
              </a:xfrm>
            </p:grpSpPr>
            <p:sp>
              <p:nvSpPr>
                <p:cNvPr id="77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800" b="1" dirty="0"/>
                    <a:t> </a:t>
                  </a:r>
                  <a:endParaRPr lang="de-DE" sz="1200" dirty="0"/>
                </a:p>
                <a:p>
                  <a:pPr eaLnBrk="0" hangingPunct="0"/>
                  <a:r>
                    <a:rPr lang="de-DE" sz="1800" b="1" dirty="0"/>
                    <a:t> </a:t>
                  </a:r>
                  <a:endParaRPr lang="de-DE" sz="1200" dirty="0"/>
                </a:p>
                <a:p>
                  <a:pPr eaLnBrk="0" hangingPunct="0"/>
                  <a:r>
                    <a:rPr lang="de-DE" sz="1800" b="1" dirty="0"/>
                    <a:t> </a:t>
                  </a:r>
                  <a:endParaRPr lang="de-DE" sz="1200" dirty="0"/>
                </a:p>
                <a:p>
                  <a:pPr eaLnBrk="0" hangingPunct="0"/>
                  <a:r>
                    <a:rPr lang="de-DE" sz="1200" dirty="0"/>
                    <a:t> </a:t>
                  </a:r>
                </a:p>
                <a:p>
                  <a:pPr eaLnBrk="0" hangingPunct="0"/>
                  <a:endParaRPr lang="de-DE" dirty="0"/>
                </a:p>
              </p:txBody>
            </p:sp>
            <p:sp>
              <p:nvSpPr>
                <p:cNvPr id="78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248" y="2776"/>
                <a:ext cx="248" cy="922"/>
                <a:chOff x="248" y="2776"/>
                <a:chExt cx="248" cy="922"/>
              </a:xfrm>
            </p:grpSpPr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276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76" name="Rectangle 37"/>
                <p:cNvSpPr>
                  <a:spLocks noChangeArrowheads="1"/>
                </p:cNvSpPr>
                <p:nvPr/>
              </p:nvSpPr>
              <p:spPr bwMode="auto">
                <a:xfrm>
                  <a:off x="248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496" y="2776"/>
                <a:ext cx="248" cy="922"/>
                <a:chOff x="496" y="2776"/>
                <a:chExt cx="248" cy="922"/>
              </a:xfrm>
            </p:grpSpPr>
            <p:sp>
              <p:nvSpPr>
                <p:cNvPr id="73" name="Rectangle 9"/>
                <p:cNvSpPr>
                  <a:spLocks noChangeArrowheads="1"/>
                </p:cNvSpPr>
                <p:nvPr/>
              </p:nvSpPr>
              <p:spPr bwMode="auto">
                <a:xfrm>
                  <a:off x="524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74" name="Rectangle 39"/>
                <p:cNvSpPr>
                  <a:spLocks noChangeArrowheads="1"/>
                </p:cNvSpPr>
                <p:nvPr/>
              </p:nvSpPr>
              <p:spPr bwMode="auto">
                <a:xfrm>
                  <a:off x="496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42"/>
              <p:cNvGrpSpPr>
                <a:grpSpLocks/>
              </p:cNvGrpSpPr>
              <p:nvPr/>
            </p:nvGrpSpPr>
            <p:grpSpPr bwMode="auto">
              <a:xfrm>
                <a:off x="744" y="2776"/>
                <a:ext cx="248" cy="922"/>
                <a:chOff x="744" y="2776"/>
                <a:chExt cx="248" cy="922"/>
              </a:xfrm>
            </p:grpSpPr>
            <p:sp>
              <p:nvSpPr>
                <p:cNvPr id="71" name="Rectangle 10"/>
                <p:cNvSpPr>
                  <a:spLocks noChangeArrowheads="1"/>
                </p:cNvSpPr>
                <p:nvPr/>
              </p:nvSpPr>
              <p:spPr bwMode="auto">
                <a:xfrm>
                  <a:off x="772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72" name="Rectangle 41"/>
                <p:cNvSpPr>
                  <a:spLocks noChangeArrowheads="1"/>
                </p:cNvSpPr>
                <p:nvPr/>
              </p:nvSpPr>
              <p:spPr bwMode="auto">
                <a:xfrm>
                  <a:off x="744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992" y="2776"/>
                <a:ext cx="248" cy="922"/>
                <a:chOff x="992" y="2776"/>
                <a:chExt cx="248" cy="922"/>
              </a:xfrm>
            </p:grpSpPr>
            <p:sp>
              <p:nvSpPr>
                <p:cNvPr id="69" name="Rectangle 11"/>
                <p:cNvSpPr>
                  <a:spLocks noChangeArrowheads="1"/>
                </p:cNvSpPr>
                <p:nvPr/>
              </p:nvSpPr>
              <p:spPr bwMode="auto">
                <a:xfrm>
                  <a:off x="1020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992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240" y="2776"/>
                <a:ext cx="248" cy="922"/>
                <a:chOff x="1240" y="2776"/>
                <a:chExt cx="248" cy="922"/>
              </a:xfrm>
            </p:grpSpPr>
            <p:sp>
              <p:nvSpPr>
                <p:cNvPr id="67" name="Rectangle 12"/>
                <p:cNvSpPr>
                  <a:spLocks noChangeArrowheads="1"/>
                </p:cNvSpPr>
                <p:nvPr/>
              </p:nvSpPr>
              <p:spPr bwMode="auto">
                <a:xfrm>
                  <a:off x="1268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68" name="Rectangle 45"/>
                <p:cNvSpPr>
                  <a:spLocks noChangeArrowheads="1"/>
                </p:cNvSpPr>
                <p:nvPr/>
              </p:nvSpPr>
              <p:spPr bwMode="auto">
                <a:xfrm>
                  <a:off x="1240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" name="Group 48"/>
              <p:cNvGrpSpPr>
                <a:grpSpLocks/>
              </p:cNvGrpSpPr>
              <p:nvPr/>
            </p:nvGrpSpPr>
            <p:grpSpPr bwMode="auto">
              <a:xfrm>
                <a:off x="1488" y="2776"/>
                <a:ext cx="248" cy="922"/>
                <a:chOff x="1488" y="2776"/>
                <a:chExt cx="248" cy="922"/>
              </a:xfrm>
            </p:grpSpPr>
            <p:sp>
              <p:nvSpPr>
                <p:cNvPr id="65" name="Rectangle 13"/>
                <p:cNvSpPr>
                  <a:spLocks noChangeArrowheads="1"/>
                </p:cNvSpPr>
                <p:nvPr/>
              </p:nvSpPr>
              <p:spPr bwMode="auto">
                <a:xfrm>
                  <a:off x="1516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66" name="Rectangle 47"/>
                <p:cNvSpPr>
                  <a:spLocks noChangeArrowheads="1"/>
                </p:cNvSpPr>
                <p:nvPr/>
              </p:nvSpPr>
              <p:spPr bwMode="auto">
                <a:xfrm>
                  <a:off x="1488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1736" y="2776"/>
                <a:ext cx="248" cy="922"/>
                <a:chOff x="1736" y="2776"/>
                <a:chExt cx="248" cy="922"/>
              </a:xfrm>
            </p:grpSpPr>
            <p:sp>
              <p:nvSpPr>
                <p:cNvPr id="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764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64" name="Rectangle 49"/>
                <p:cNvSpPr>
                  <a:spLocks noChangeArrowheads="1"/>
                </p:cNvSpPr>
                <p:nvPr/>
              </p:nvSpPr>
              <p:spPr bwMode="auto">
                <a:xfrm>
                  <a:off x="1736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" name="Group 52"/>
              <p:cNvGrpSpPr>
                <a:grpSpLocks/>
              </p:cNvGrpSpPr>
              <p:nvPr/>
            </p:nvGrpSpPr>
            <p:grpSpPr bwMode="auto">
              <a:xfrm>
                <a:off x="1984" y="2776"/>
                <a:ext cx="248" cy="922"/>
                <a:chOff x="1984" y="2776"/>
                <a:chExt cx="248" cy="922"/>
              </a:xfrm>
            </p:grpSpPr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2012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62" name="Rectangle 51"/>
                <p:cNvSpPr>
                  <a:spLocks noChangeArrowheads="1"/>
                </p:cNvSpPr>
                <p:nvPr/>
              </p:nvSpPr>
              <p:spPr bwMode="auto">
                <a:xfrm>
                  <a:off x="1984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" name="Group 54"/>
              <p:cNvGrpSpPr>
                <a:grpSpLocks/>
              </p:cNvGrpSpPr>
              <p:nvPr/>
            </p:nvGrpSpPr>
            <p:grpSpPr bwMode="auto">
              <a:xfrm>
                <a:off x="2232" y="2776"/>
                <a:ext cx="248" cy="922"/>
                <a:chOff x="2232" y="2776"/>
                <a:chExt cx="248" cy="922"/>
              </a:xfrm>
            </p:grpSpPr>
            <p:sp>
              <p:nvSpPr>
                <p:cNvPr id="59" name="Rectangle 16"/>
                <p:cNvSpPr>
                  <a:spLocks noChangeArrowheads="1"/>
                </p:cNvSpPr>
                <p:nvPr/>
              </p:nvSpPr>
              <p:spPr bwMode="auto">
                <a:xfrm>
                  <a:off x="2260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60" name="Rectangle 53"/>
                <p:cNvSpPr>
                  <a:spLocks noChangeArrowheads="1"/>
                </p:cNvSpPr>
                <p:nvPr/>
              </p:nvSpPr>
              <p:spPr bwMode="auto">
                <a:xfrm>
                  <a:off x="2232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3" name="Group 56"/>
              <p:cNvGrpSpPr>
                <a:grpSpLocks/>
              </p:cNvGrpSpPr>
              <p:nvPr/>
            </p:nvGrpSpPr>
            <p:grpSpPr bwMode="auto">
              <a:xfrm>
                <a:off x="2480" y="2776"/>
                <a:ext cx="248" cy="922"/>
                <a:chOff x="2480" y="2776"/>
                <a:chExt cx="248" cy="922"/>
              </a:xfrm>
            </p:grpSpPr>
            <p:sp>
              <p:nvSpPr>
                <p:cNvPr id="5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08" y="2776"/>
                  <a:ext cx="192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de-DE" sz="1200"/>
                    <a:t> </a:t>
                  </a:r>
                </a:p>
                <a:p>
                  <a:pPr eaLnBrk="0" hangingPunct="0"/>
                  <a:endParaRPr lang="de-DE"/>
                </a:p>
              </p:txBody>
            </p:sp>
            <p:sp>
              <p:nvSpPr>
                <p:cNvPr id="58" name="Rectangle 55"/>
                <p:cNvSpPr>
                  <a:spLocks noChangeArrowheads="1"/>
                </p:cNvSpPr>
                <p:nvPr/>
              </p:nvSpPr>
              <p:spPr bwMode="auto">
                <a:xfrm>
                  <a:off x="2480" y="2776"/>
                  <a:ext cx="248" cy="922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>
                <a:off x="0" y="3698"/>
                <a:ext cx="248" cy="0"/>
                <a:chOff x="0" y="3698"/>
                <a:chExt cx="248" cy="0"/>
              </a:xfrm>
            </p:grpSpPr>
            <p:sp>
              <p:nvSpPr>
                <p:cNvPr id="55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6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" name="Group 60"/>
              <p:cNvGrpSpPr>
                <a:grpSpLocks/>
              </p:cNvGrpSpPr>
              <p:nvPr/>
            </p:nvGrpSpPr>
            <p:grpSpPr bwMode="auto">
              <a:xfrm>
                <a:off x="248" y="3698"/>
                <a:ext cx="248" cy="0"/>
                <a:chOff x="248" y="3698"/>
                <a:chExt cx="248" cy="0"/>
              </a:xfrm>
            </p:grpSpPr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8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4" name="Rectangle 59"/>
                <p:cNvSpPr>
                  <a:spLocks noChangeArrowheads="1"/>
                </p:cNvSpPr>
                <p:nvPr/>
              </p:nvSpPr>
              <p:spPr bwMode="auto">
                <a:xfrm>
                  <a:off x="248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" name="Group 62"/>
              <p:cNvGrpSpPr>
                <a:grpSpLocks/>
              </p:cNvGrpSpPr>
              <p:nvPr/>
            </p:nvGrpSpPr>
            <p:grpSpPr bwMode="auto">
              <a:xfrm>
                <a:off x="496" y="3698"/>
                <a:ext cx="248" cy="0"/>
                <a:chOff x="496" y="3698"/>
                <a:chExt cx="248" cy="0"/>
              </a:xfrm>
            </p:grpSpPr>
            <p:sp>
              <p:nvSpPr>
                <p:cNvPr id="51" name="Rectangle 20"/>
                <p:cNvSpPr>
                  <a:spLocks noChangeArrowheads="1"/>
                </p:cNvSpPr>
                <p:nvPr/>
              </p:nvSpPr>
              <p:spPr bwMode="auto">
                <a:xfrm>
                  <a:off x="496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2" name="Rectangle 61"/>
                <p:cNvSpPr>
                  <a:spLocks noChangeArrowheads="1"/>
                </p:cNvSpPr>
                <p:nvPr/>
              </p:nvSpPr>
              <p:spPr bwMode="auto">
                <a:xfrm>
                  <a:off x="496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" name="Group 64"/>
              <p:cNvGrpSpPr>
                <a:grpSpLocks/>
              </p:cNvGrpSpPr>
              <p:nvPr/>
            </p:nvGrpSpPr>
            <p:grpSpPr bwMode="auto">
              <a:xfrm>
                <a:off x="744" y="3698"/>
                <a:ext cx="248" cy="0"/>
                <a:chOff x="744" y="3698"/>
                <a:chExt cx="248" cy="0"/>
              </a:xfrm>
            </p:grpSpPr>
            <p:sp>
              <p:nvSpPr>
                <p:cNvPr id="49" name="Rectangle 21"/>
                <p:cNvSpPr>
                  <a:spLocks noChangeArrowheads="1"/>
                </p:cNvSpPr>
                <p:nvPr/>
              </p:nvSpPr>
              <p:spPr bwMode="auto">
                <a:xfrm>
                  <a:off x="744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0" name="Rectangle 63"/>
                <p:cNvSpPr>
                  <a:spLocks noChangeArrowheads="1"/>
                </p:cNvSpPr>
                <p:nvPr/>
              </p:nvSpPr>
              <p:spPr bwMode="auto">
                <a:xfrm>
                  <a:off x="744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" name="Group 66"/>
              <p:cNvGrpSpPr>
                <a:grpSpLocks/>
              </p:cNvGrpSpPr>
              <p:nvPr/>
            </p:nvGrpSpPr>
            <p:grpSpPr bwMode="auto">
              <a:xfrm>
                <a:off x="992" y="3698"/>
                <a:ext cx="248" cy="0"/>
                <a:chOff x="992" y="3698"/>
                <a:chExt cx="248" cy="0"/>
              </a:xfrm>
            </p:grpSpPr>
            <p:sp>
              <p:nvSpPr>
                <p:cNvPr id="47" name="Rectangle 22"/>
                <p:cNvSpPr>
                  <a:spLocks noChangeArrowheads="1"/>
                </p:cNvSpPr>
                <p:nvPr/>
              </p:nvSpPr>
              <p:spPr bwMode="auto">
                <a:xfrm>
                  <a:off x="992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8" name="Rectangle 65"/>
                <p:cNvSpPr>
                  <a:spLocks noChangeArrowheads="1"/>
                </p:cNvSpPr>
                <p:nvPr/>
              </p:nvSpPr>
              <p:spPr bwMode="auto">
                <a:xfrm>
                  <a:off x="992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9" name="Group 68"/>
              <p:cNvGrpSpPr>
                <a:grpSpLocks/>
              </p:cNvGrpSpPr>
              <p:nvPr/>
            </p:nvGrpSpPr>
            <p:grpSpPr bwMode="auto">
              <a:xfrm>
                <a:off x="1240" y="3698"/>
                <a:ext cx="248" cy="0"/>
                <a:chOff x="1240" y="3698"/>
                <a:chExt cx="248" cy="0"/>
              </a:xfrm>
            </p:grpSpPr>
            <p:sp>
              <p:nvSpPr>
                <p:cNvPr id="45" name="Rectangle 23"/>
                <p:cNvSpPr>
                  <a:spLocks noChangeArrowheads="1"/>
                </p:cNvSpPr>
                <p:nvPr/>
              </p:nvSpPr>
              <p:spPr bwMode="auto">
                <a:xfrm>
                  <a:off x="1240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6" name="Rectangle 67"/>
                <p:cNvSpPr>
                  <a:spLocks noChangeArrowheads="1"/>
                </p:cNvSpPr>
                <p:nvPr/>
              </p:nvSpPr>
              <p:spPr bwMode="auto">
                <a:xfrm>
                  <a:off x="1240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1488" y="3698"/>
                <a:ext cx="248" cy="0"/>
                <a:chOff x="1488" y="3698"/>
                <a:chExt cx="248" cy="0"/>
              </a:xfrm>
            </p:grpSpPr>
            <p:sp>
              <p:nvSpPr>
                <p:cNvPr id="43" name="Rectangle 24"/>
                <p:cNvSpPr>
                  <a:spLocks noChangeArrowheads="1"/>
                </p:cNvSpPr>
                <p:nvPr/>
              </p:nvSpPr>
              <p:spPr bwMode="auto">
                <a:xfrm>
                  <a:off x="1488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4" name="Rectangle 69"/>
                <p:cNvSpPr>
                  <a:spLocks noChangeArrowheads="1"/>
                </p:cNvSpPr>
                <p:nvPr/>
              </p:nvSpPr>
              <p:spPr bwMode="auto">
                <a:xfrm>
                  <a:off x="1488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1" name="Group 72"/>
              <p:cNvGrpSpPr>
                <a:grpSpLocks/>
              </p:cNvGrpSpPr>
              <p:nvPr/>
            </p:nvGrpSpPr>
            <p:grpSpPr bwMode="auto">
              <a:xfrm>
                <a:off x="1736" y="3698"/>
                <a:ext cx="248" cy="0"/>
                <a:chOff x="1736" y="3698"/>
                <a:chExt cx="248" cy="0"/>
              </a:xfrm>
            </p:grpSpPr>
            <p:sp>
              <p:nvSpPr>
                <p:cNvPr id="41" name="Rectangle 25"/>
                <p:cNvSpPr>
                  <a:spLocks noChangeArrowheads="1"/>
                </p:cNvSpPr>
                <p:nvPr/>
              </p:nvSpPr>
              <p:spPr bwMode="auto">
                <a:xfrm>
                  <a:off x="1736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2" name="Rectangle 71"/>
                <p:cNvSpPr>
                  <a:spLocks noChangeArrowheads="1"/>
                </p:cNvSpPr>
                <p:nvPr/>
              </p:nvSpPr>
              <p:spPr bwMode="auto">
                <a:xfrm>
                  <a:off x="1736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2" name="Group 74"/>
              <p:cNvGrpSpPr>
                <a:grpSpLocks/>
              </p:cNvGrpSpPr>
              <p:nvPr/>
            </p:nvGrpSpPr>
            <p:grpSpPr bwMode="auto">
              <a:xfrm>
                <a:off x="1984" y="3698"/>
                <a:ext cx="248" cy="0"/>
                <a:chOff x="1984" y="3698"/>
                <a:chExt cx="248" cy="0"/>
              </a:xfrm>
            </p:grpSpPr>
            <p:sp>
              <p:nvSpPr>
                <p:cNvPr id="39" name="Rectangle 26"/>
                <p:cNvSpPr>
                  <a:spLocks noChangeArrowheads="1"/>
                </p:cNvSpPr>
                <p:nvPr/>
              </p:nvSpPr>
              <p:spPr bwMode="auto">
                <a:xfrm>
                  <a:off x="1984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0" name="Rectangle 73"/>
                <p:cNvSpPr>
                  <a:spLocks noChangeArrowheads="1"/>
                </p:cNvSpPr>
                <p:nvPr/>
              </p:nvSpPr>
              <p:spPr bwMode="auto">
                <a:xfrm>
                  <a:off x="1984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2232" y="3698"/>
                <a:ext cx="248" cy="0"/>
                <a:chOff x="2232" y="3698"/>
                <a:chExt cx="248" cy="0"/>
              </a:xfrm>
            </p:grpSpPr>
            <p:sp>
              <p:nvSpPr>
                <p:cNvPr id="37" name="Rectangle 27"/>
                <p:cNvSpPr>
                  <a:spLocks noChangeArrowheads="1"/>
                </p:cNvSpPr>
                <p:nvPr/>
              </p:nvSpPr>
              <p:spPr bwMode="auto">
                <a:xfrm>
                  <a:off x="2232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8" name="Rectangle 75"/>
                <p:cNvSpPr>
                  <a:spLocks noChangeArrowheads="1"/>
                </p:cNvSpPr>
                <p:nvPr/>
              </p:nvSpPr>
              <p:spPr bwMode="auto">
                <a:xfrm>
                  <a:off x="2232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4" name="Group 78"/>
              <p:cNvGrpSpPr>
                <a:grpSpLocks/>
              </p:cNvGrpSpPr>
              <p:nvPr/>
            </p:nvGrpSpPr>
            <p:grpSpPr bwMode="auto">
              <a:xfrm>
                <a:off x="2480" y="3698"/>
                <a:ext cx="248" cy="0"/>
                <a:chOff x="2480" y="3698"/>
                <a:chExt cx="248" cy="0"/>
              </a:xfrm>
            </p:grpSpPr>
            <p:sp>
              <p:nvSpPr>
                <p:cNvPr id="35" name="Rectangle 28"/>
                <p:cNvSpPr>
                  <a:spLocks noChangeArrowheads="1"/>
                </p:cNvSpPr>
                <p:nvPr/>
              </p:nvSpPr>
              <p:spPr bwMode="auto">
                <a:xfrm>
                  <a:off x="2480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6" name="Rectangle 77"/>
                <p:cNvSpPr>
                  <a:spLocks noChangeArrowheads="1"/>
                </p:cNvSpPr>
                <p:nvPr/>
              </p:nvSpPr>
              <p:spPr bwMode="auto">
                <a:xfrm>
                  <a:off x="2480" y="3698"/>
                  <a:ext cx="248" cy="0"/>
                </a:xfrm>
                <a:prstGeom prst="rect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9" name="Rectangle 80"/>
            <p:cNvSpPr>
              <a:spLocks noChangeArrowheads="1"/>
            </p:cNvSpPr>
            <p:nvPr/>
          </p:nvSpPr>
          <p:spPr bwMode="auto">
            <a:xfrm>
              <a:off x="-2" y="1621"/>
              <a:ext cx="2732" cy="2079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293075" y="3876489"/>
            <a:ext cx="2936823" cy="2648855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LK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 in der Regel 5-stündig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 in der Regel 2 KA pro HJ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 größere Bedeutung im Abitur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 Arbeitsschwerpunkt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 vertiefte Kenntnisse, Kompetenzen</a:t>
            </a:r>
          </a:p>
          <a:p>
            <a:pPr algn="ctr" eaLnBrk="0" hangingPunct="0"/>
            <a:endParaRPr lang="de-DE" dirty="0"/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3287215" y="3917481"/>
            <a:ext cx="4813177" cy="1599751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GK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in der Regel 3-stündig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in der Regel 1 KA pro HJ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breite Grundbildung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grundlegende Kenntnisse und Einsichten</a:t>
            </a:r>
          </a:p>
          <a:p>
            <a:pPr algn="ctr" eaLnBrk="0" hangingPunct="0"/>
            <a:endParaRPr lang="de-DE" dirty="0"/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6315803" y="5676105"/>
            <a:ext cx="2283073" cy="936104"/>
          </a:xfrm>
          <a:prstGeom prst="rect">
            <a:avLst/>
          </a:prstGeom>
          <a:solidFill>
            <a:srgbClr val="00B050">
              <a:alpha val="52000"/>
            </a:srgb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b="1" dirty="0">
                <a:solidFill>
                  <a:schemeClr val="tx1">
                    <a:lumMod val="95000"/>
                  </a:schemeClr>
                </a:solidFill>
              </a:rPr>
              <a:t>Freiwilliges GF</a:t>
            </a:r>
          </a:p>
          <a:p>
            <a:r>
              <a:rPr lang="de-DE" sz="1200" b="1" dirty="0">
                <a:solidFill>
                  <a:schemeClr val="tx1">
                    <a:lumMod val="95000"/>
                  </a:schemeClr>
                </a:solidFill>
              </a:rPr>
              <a:t>Nach Fächerangebot und Rahmenbedingungen</a:t>
            </a:r>
            <a:endParaRPr lang="de-DE" sz="1200" dirty="0">
              <a:solidFill>
                <a:schemeClr val="tx1">
                  <a:lumMod val="95000"/>
                </a:schemeClr>
              </a:solidFill>
            </a:endParaRPr>
          </a:p>
          <a:p>
            <a:pPr eaLnBrk="0" hangingPunct="0"/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>
          <a:xfrm>
            <a:off x="1430106" y="3429000"/>
            <a:ext cx="1" cy="44748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>
            <a:off x="5491799" y="3469992"/>
            <a:ext cx="1" cy="44748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>
            <a:off x="8316416" y="3469992"/>
            <a:ext cx="1" cy="2206113"/>
          </a:xfrm>
          <a:prstGeom prst="straightConnector1">
            <a:avLst/>
          </a:prstGeom>
          <a:ln w="57150">
            <a:solidFill>
              <a:srgbClr val="098529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3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302593"/>
            <a:ext cx="14842525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73025">
              <a:tabLst>
                <a:tab pos="300038" algn="l"/>
              </a:tabLst>
            </a:pPr>
            <a:r>
              <a:rPr lang="de-DE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jedem Fall sind von Jahrgangsstufe 11 bis 13 durchgängig zu belegen:</a:t>
            </a:r>
          </a:p>
          <a:p>
            <a:pPr indent="-73025">
              <a:tabLst>
                <a:tab pos="300038" algn="l"/>
              </a:tabLst>
            </a:pPr>
            <a:endParaRPr lang="de-DE" dirty="0">
              <a:solidFill>
                <a:schemeClr val="tx2"/>
              </a:solidFill>
            </a:endParaRP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Deutsch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eine Fremdsprache 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zwei Fächer aus dem gesellschaftswissenschaftlichen Bereich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Mathematik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eine Naturwissenschaft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Evangelische oder Katholische Religionslehre oder als Ersatzfach Ethik 						Ersatzfach Ethik,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Sport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eine zweite Fremdsprache oder eine zweite Naturwissenschaft oder Informatik					oder Informatik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  <a:latin typeface="Wingdings" pitchFamily="2" charset="2"/>
              </a:rPr>
              <a:t>v</a:t>
            </a:r>
            <a:r>
              <a:rPr lang="de-DE" dirty="0">
                <a:solidFill>
                  <a:schemeClr val="tx2"/>
                </a:solidFill>
              </a:rPr>
              <a:t>    Außerdem ist eines der drei künstlerischen Fächer (BK, Musik, DS) entweder 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</a:rPr>
              <a:t>	  durchgängig oder als zusätzliches Grundfach in der Jahrgangsstufe 12 zu 	</a:t>
            </a:r>
          </a:p>
          <a:p>
            <a:pPr indent="-73025" eaLnBrk="0" hangingPunct="0">
              <a:lnSpc>
                <a:spcPct val="150000"/>
              </a:lnSpc>
              <a:tabLst>
                <a:tab pos="300038" algn="l"/>
              </a:tabLst>
            </a:pPr>
            <a:r>
              <a:rPr lang="de-DE" dirty="0">
                <a:solidFill>
                  <a:schemeClr val="tx2"/>
                </a:solidFill>
              </a:rPr>
              <a:t>	  zu belegen.</a:t>
            </a:r>
          </a:p>
        </p:txBody>
      </p:sp>
    </p:spTree>
    <p:extLst>
      <p:ext uri="{BB962C8B-B14F-4D97-AF65-F5344CB8AC3E}">
        <p14:creationId xmlns:p14="http://schemas.microsoft.com/office/powerpoint/2010/main" val="199879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302593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Ziele der MSS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59632" y="1988840"/>
            <a:ext cx="5596468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allgemeine Studierfähigkeit/Hochschulreife – Abitur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dirty="0">
                <a:solidFill>
                  <a:schemeClr val="tx2"/>
                </a:solidFill>
              </a:rPr>
              <a:t> Vorbereitung auf wissenschaftliches Arbeiten</a:t>
            </a:r>
          </a:p>
        </p:txBody>
      </p:sp>
      <p:pic>
        <p:nvPicPr>
          <p:cNvPr id="8" name="Grafik 7" descr="Ziel.jpg"/>
          <p:cNvPicPr>
            <a:picLocks noChangeAspect="1"/>
          </p:cNvPicPr>
          <p:nvPr/>
        </p:nvPicPr>
        <p:blipFill rotWithShape="1">
          <a:blip r:embed="rId2" cstate="print"/>
          <a:srcRect l="5303" t="13495" b="5966"/>
          <a:stretch/>
        </p:blipFill>
        <p:spPr>
          <a:xfrm>
            <a:off x="1979712" y="3068959"/>
            <a:ext cx="3744416" cy="27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9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014628-E851-4ACB-A1CA-A8684A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/>
          <a:lstStyle/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Broschüre</a:t>
            </a:r>
            <a:r>
              <a:rPr lang="en-US" dirty="0"/>
              <a:t> </a:t>
            </a:r>
            <a:r>
              <a:rPr lang="en-US" dirty="0" err="1"/>
              <a:t>enthält</a:t>
            </a:r>
            <a:r>
              <a:rPr lang="en-US" dirty="0"/>
              <a:t> (fast)</a:t>
            </a:r>
            <a:br>
              <a:rPr lang="en-US" dirty="0"/>
            </a:br>
            <a:r>
              <a:rPr lang="en-US" dirty="0"/>
              <a:t>alle </a:t>
            </a:r>
            <a:r>
              <a:rPr lang="en-US" dirty="0" err="1"/>
              <a:t>Infos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4690DC-742A-4058-B9CD-313DA8F8E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3998376"/>
            <a:ext cx="4248472" cy="23109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https://mss.rlp.de/de/startseite/</a:t>
            </a:r>
            <a:endParaRPr lang="en-US" dirty="0"/>
          </a:p>
          <a:p>
            <a:endParaRPr lang="en-US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398430-38AC-40C3-A114-FE1CADA3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488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5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539750" y="333375"/>
            <a:ext cx="158432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 dirty="0" err="1"/>
              <a:t>Leistungs</a:t>
            </a:r>
            <a:endParaRPr lang="de-DE" sz="1800" b="1" dirty="0"/>
          </a:p>
          <a:p>
            <a:r>
              <a:rPr lang="de-DE" b="1" dirty="0"/>
              <a:t>K</a:t>
            </a:r>
            <a:r>
              <a:rPr lang="de-DE" sz="1800" b="1" dirty="0"/>
              <a:t>urse LK</a:t>
            </a:r>
          </a:p>
          <a:p>
            <a:endParaRPr lang="de-DE" sz="1600" dirty="0"/>
          </a:p>
          <a:p>
            <a:r>
              <a:rPr lang="de-DE" sz="1600" dirty="0"/>
              <a:t>D</a:t>
            </a:r>
          </a:p>
          <a:p>
            <a:endParaRPr lang="de-DE" sz="1600" dirty="0"/>
          </a:p>
          <a:p>
            <a:r>
              <a:rPr lang="de-DE" sz="1600" dirty="0"/>
              <a:t>E</a:t>
            </a:r>
          </a:p>
          <a:p>
            <a:r>
              <a:rPr lang="de-DE" sz="1600" dirty="0"/>
              <a:t>F</a:t>
            </a:r>
          </a:p>
          <a:p>
            <a:r>
              <a:rPr lang="de-DE" sz="1600" dirty="0"/>
              <a:t>L</a:t>
            </a:r>
          </a:p>
          <a:p>
            <a:endParaRPr lang="de-DE" sz="1600" dirty="0"/>
          </a:p>
          <a:p>
            <a:r>
              <a:rPr lang="de-DE" sz="1600" dirty="0"/>
              <a:t>G</a:t>
            </a:r>
          </a:p>
          <a:p>
            <a:r>
              <a:rPr lang="de-DE" sz="1600" dirty="0"/>
              <a:t>EK</a:t>
            </a:r>
          </a:p>
          <a:p>
            <a:r>
              <a:rPr lang="de-DE" sz="1600" dirty="0"/>
              <a:t>SK</a:t>
            </a:r>
          </a:p>
          <a:p>
            <a:endParaRPr lang="de-DE" sz="1600" dirty="0"/>
          </a:p>
          <a:p>
            <a:r>
              <a:rPr lang="de-DE" sz="1600" dirty="0"/>
              <a:t>M</a:t>
            </a:r>
          </a:p>
          <a:p>
            <a:endParaRPr lang="de-DE" sz="1600" dirty="0"/>
          </a:p>
          <a:p>
            <a:r>
              <a:rPr lang="de-DE" sz="1600" dirty="0"/>
              <a:t>PH</a:t>
            </a:r>
          </a:p>
          <a:p>
            <a:r>
              <a:rPr lang="de-DE" sz="1600" dirty="0"/>
              <a:t>CH</a:t>
            </a:r>
          </a:p>
          <a:p>
            <a:r>
              <a:rPr lang="de-DE" sz="1600" dirty="0"/>
              <a:t>BI</a:t>
            </a:r>
          </a:p>
          <a:p>
            <a:endParaRPr lang="de-DE" sz="1600" dirty="0"/>
          </a:p>
          <a:p>
            <a:r>
              <a:rPr lang="de-DE" sz="1600" dirty="0"/>
              <a:t>BK</a:t>
            </a:r>
          </a:p>
          <a:p>
            <a:endParaRPr lang="de-DE" sz="1600" dirty="0"/>
          </a:p>
          <a:p>
            <a:r>
              <a:rPr lang="de-DE" sz="1600" dirty="0"/>
              <a:t>SP</a:t>
            </a:r>
          </a:p>
        </p:txBody>
      </p:sp>
      <p:sp>
        <p:nvSpPr>
          <p:cNvPr id="3" name="Geschweifte Klammer rechts 2"/>
          <p:cNvSpPr/>
          <p:nvPr/>
        </p:nvSpPr>
        <p:spPr>
          <a:xfrm>
            <a:off x="1116013" y="1700213"/>
            <a:ext cx="71437" cy="6477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1403350" y="1844675"/>
            <a:ext cx="43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/>
              <a:t>FS</a:t>
            </a:r>
          </a:p>
        </p:txBody>
      </p:sp>
      <p:sp>
        <p:nvSpPr>
          <p:cNvPr id="5" name="Geschweifte Klammer rechts 4"/>
          <p:cNvSpPr/>
          <p:nvPr/>
        </p:nvSpPr>
        <p:spPr>
          <a:xfrm>
            <a:off x="1042988" y="2636838"/>
            <a:ext cx="144462" cy="7191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50" name="Textfeld 5"/>
          <p:cNvSpPr txBox="1">
            <a:spLocks noChangeArrowheads="1"/>
          </p:cNvSpPr>
          <p:nvPr/>
        </p:nvSpPr>
        <p:spPr bwMode="auto">
          <a:xfrm>
            <a:off x="1331913" y="2708275"/>
            <a:ext cx="630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GW</a:t>
            </a:r>
          </a:p>
          <a:p>
            <a:r>
              <a:rPr lang="de-DE" sz="1600"/>
              <a:t>4 std.</a:t>
            </a:r>
          </a:p>
        </p:txBody>
      </p:sp>
      <p:sp>
        <p:nvSpPr>
          <p:cNvPr id="7" name="Geschweifte Klammer rechts 6"/>
          <p:cNvSpPr/>
          <p:nvPr/>
        </p:nvSpPr>
        <p:spPr>
          <a:xfrm>
            <a:off x="1116013" y="4005263"/>
            <a:ext cx="142875" cy="7921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52" name="Textfeld 7"/>
          <p:cNvSpPr txBox="1">
            <a:spLocks noChangeArrowheads="1"/>
          </p:cNvSpPr>
          <p:nvPr/>
        </p:nvSpPr>
        <p:spPr bwMode="auto">
          <a:xfrm>
            <a:off x="1403350" y="5445125"/>
            <a:ext cx="604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7std</a:t>
            </a:r>
            <a:r>
              <a:rPr lang="de-DE"/>
              <a:t>.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042988" y="5661025"/>
            <a:ext cx="2873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feld 10"/>
          <p:cNvSpPr txBox="1">
            <a:spLocks noChangeArrowheads="1"/>
          </p:cNvSpPr>
          <p:nvPr/>
        </p:nvSpPr>
        <p:spPr bwMode="auto">
          <a:xfrm>
            <a:off x="1403350" y="4221163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/>
              <a:t>NW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492500" y="204931"/>
            <a:ext cx="345598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 dirty="0"/>
              <a:t>Grundkurse gk</a:t>
            </a:r>
          </a:p>
          <a:p>
            <a:endParaRPr lang="de-DE" sz="1800" dirty="0"/>
          </a:p>
          <a:p>
            <a:r>
              <a:rPr lang="de-DE" sz="1800" dirty="0"/>
              <a:t>3 </a:t>
            </a:r>
            <a:r>
              <a:rPr lang="de-DE" sz="1800" dirty="0" err="1"/>
              <a:t>std.</a:t>
            </a:r>
            <a:r>
              <a:rPr lang="de-DE" sz="1800" dirty="0"/>
              <a:t>	</a:t>
            </a:r>
          </a:p>
          <a:p>
            <a:endParaRPr lang="de-DE" sz="1800" dirty="0"/>
          </a:p>
          <a:p>
            <a:r>
              <a:rPr lang="de-DE" sz="1800" dirty="0"/>
              <a:t>d</a:t>
            </a:r>
          </a:p>
          <a:p>
            <a:r>
              <a:rPr lang="de-DE" sz="1800" dirty="0"/>
              <a:t>e</a:t>
            </a:r>
          </a:p>
          <a:p>
            <a:r>
              <a:rPr lang="de-DE" sz="1800" dirty="0"/>
              <a:t>f</a:t>
            </a:r>
          </a:p>
          <a:p>
            <a:r>
              <a:rPr lang="de-DE" sz="1800" dirty="0"/>
              <a:t>l</a:t>
            </a:r>
          </a:p>
          <a:p>
            <a:r>
              <a:rPr lang="de-DE" sz="1800" i="1" dirty="0"/>
              <a:t>es</a:t>
            </a:r>
          </a:p>
          <a:p>
            <a:r>
              <a:rPr lang="de-DE" sz="1800" dirty="0"/>
              <a:t>m</a:t>
            </a:r>
          </a:p>
          <a:p>
            <a:r>
              <a:rPr lang="de-DE" sz="1800" dirty="0" err="1"/>
              <a:t>bk</a:t>
            </a:r>
            <a:endParaRPr lang="de-DE" sz="1800" dirty="0"/>
          </a:p>
          <a:p>
            <a:r>
              <a:rPr lang="de-DE" sz="1800" i="1" dirty="0" err="1"/>
              <a:t>ds</a:t>
            </a:r>
            <a:endParaRPr lang="de-DE" sz="1800" i="1" dirty="0"/>
          </a:p>
          <a:p>
            <a:r>
              <a:rPr lang="de-DE" sz="1800" i="1" dirty="0" err="1"/>
              <a:t>mu</a:t>
            </a:r>
            <a:endParaRPr lang="de-DE" sz="1800" i="1" dirty="0"/>
          </a:p>
          <a:p>
            <a:r>
              <a:rPr lang="de-DE" sz="1800" dirty="0" err="1"/>
              <a:t>ph</a:t>
            </a:r>
            <a:endParaRPr lang="de-DE" sz="1800" dirty="0"/>
          </a:p>
          <a:p>
            <a:r>
              <a:rPr lang="de-DE" sz="1800" dirty="0" err="1"/>
              <a:t>ch</a:t>
            </a:r>
            <a:endParaRPr lang="de-DE" sz="1800" dirty="0"/>
          </a:p>
          <a:p>
            <a:r>
              <a:rPr lang="de-DE" sz="1800" dirty="0"/>
              <a:t>bi</a:t>
            </a:r>
          </a:p>
          <a:p>
            <a:r>
              <a:rPr lang="de-DE" sz="1800" i="1" dirty="0" err="1"/>
              <a:t>inf</a:t>
            </a:r>
            <a:endParaRPr lang="de-DE" sz="1600" i="1" dirty="0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500563" y="836613"/>
            <a:ext cx="79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2 </a:t>
            </a:r>
            <a:r>
              <a:rPr lang="de-DE" sz="1800" dirty="0" err="1"/>
              <a:t>std.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g</a:t>
            </a:r>
          </a:p>
          <a:p>
            <a:r>
              <a:rPr lang="de-DE" sz="1800" i="1" dirty="0"/>
              <a:t>sk/ek</a:t>
            </a:r>
          </a:p>
          <a:p>
            <a:r>
              <a:rPr lang="de-DE" sz="1800" i="1" dirty="0"/>
              <a:t>er</a:t>
            </a:r>
          </a:p>
          <a:p>
            <a:r>
              <a:rPr lang="de-DE" sz="1800" i="1" dirty="0" err="1"/>
              <a:t>kr</a:t>
            </a:r>
            <a:endParaRPr lang="de-DE" sz="1800" i="1" dirty="0"/>
          </a:p>
          <a:p>
            <a:r>
              <a:rPr lang="de-DE" sz="1800" i="1" dirty="0"/>
              <a:t>et</a:t>
            </a:r>
          </a:p>
          <a:p>
            <a:r>
              <a:rPr lang="de-DE" sz="1800" dirty="0" err="1"/>
              <a:t>sp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580063" y="836613"/>
            <a:ext cx="9361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/>
              <a:t>5 </a:t>
            </a:r>
            <a:r>
              <a:rPr lang="de-DE" sz="1800" dirty="0" err="1"/>
              <a:t>std.</a:t>
            </a:r>
            <a:endParaRPr lang="de-DE" sz="1800" dirty="0"/>
          </a:p>
          <a:p>
            <a:endParaRPr lang="de-DE" sz="1800" dirty="0"/>
          </a:p>
          <a:p>
            <a:r>
              <a:rPr lang="de-DE" sz="1800" i="1" dirty="0"/>
              <a:t>l/A</a:t>
            </a:r>
          </a:p>
          <a:p>
            <a:r>
              <a:rPr lang="de-DE" i="1" dirty="0"/>
              <a:t>span</a:t>
            </a:r>
            <a:r>
              <a:rPr lang="de-DE" sz="1800" i="1" dirty="0"/>
              <a:t>/A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859338" y="3716338"/>
            <a:ext cx="367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Überschreitung der Pflichtstundenzahl um je 2 Stunden</a:t>
            </a:r>
          </a:p>
          <a:p>
            <a:r>
              <a:rPr lang="de-DE" sz="1800"/>
              <a:t>SP	 l/A	 f/A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924300" y="5300663"/>
            <a:ext cx="44656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nicht im Angebot</a:t>
            </a:r>
          </a:p>
          <a:p>
            <a:r>
              <a:rPr lang="de-DE" sz="1800" dirty="0"/>
              <a:t>L? 	INF 	R 	MU 	</a:t>
            </a:r>
            <a:r>
              <a:rPr lang="de-DE" dirty="0"/>
              <a:t>P</a:t>
            </a:r>
            <a:r>
              <a:rPr lang="de-DE" sz="1800" dirty="0"/>
              <a:t>hi</a:t>
            </a:r>
          </a:p>
          <a:p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634B3F9-9699-46C9-8FBE-2C55F5912ED8}"/>
              </a:ext>
            </a:extLst>
          </p:cNvPr>
          <p:cNvSpPr txBox="1"/>
          <p:nvPr/>
        </p:nvSpPr>
        <p:spPr>
          <a:xfrm>
            <a:off x="6012160" y="505177"/>
            <a:ext cx="27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IGS Kastellaun</a:t>
            </a:r>
          </a:p>
          <a:p>
            <a:r>
              <a:rPr lang="de-DE" sz="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Gesamtschule mit gymnasialer Oberstufe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e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1450</Words>
  <Application>Microsoft Office PowerPoint</Application>
  <PresentationFormat>Bildschirmpräsentation (4:3)</PresentationFormat>
  <Paragraphs>419</Paragraphs>
  <Slides>45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Perspektive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Diese Broschüre enthält (fast) alle Infos</vt:lpstr>
      <vt:lpstr>PowerPoint-Präsentation</vt:lpstr>
      <vt:lpstr>PowerPoint-Präsentation</vt:lpstr>
      <vt:lpstr>PowerPoint-Präsentation</vt:lpstr>
      <vt:lpstr>PowerPoint-Präsentation</vt:lpstr>
      <vt:lpstr>LK Sozialkunde</vt:lpstr>
      <vt:lpstr>LK Erdkunde</vt:lpstr>
      <vt:lpstr>LK Geschichte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Bisherige Fahrtenziele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Studien- und Berufsorientierung IGS Kastellaun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Mathias Heiles</dc:creator>
  <cp:lastModifiedBy>Rainer Vogt</cp:lastModifiedBy>
  <cp:revision>100</cp:revision>
  <dcterms:created xsi:type="dcterms:W3CDTF">2013-12-29T13:01:48Z</dcterms:created>
  <dcterms:modified xsi:type="dcterms:W3CDTF">2024-11-04T14:32:10Z</dcterms:modified>
</cp:coreProperties>
</file>