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3" r:id="rId2"/>
    <p:sldId id="294" r:id="rId3"/>
    <p:sldId id="292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iner Vogt" initials="RV" lastIdx="5" clrIdx="0">
    <p:extLst>
      <p:ext uri="{19B8F6BF-5375-455C-9EA6-DF929625EA0E}">
        <p15:presenceInfo xmlns:p15="http://schemas.microsoft.com/office/powerpoint/2012/main" userId="945a942b7afa5b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>
      <p:cViewPr varScale="1">
        <p:scale>
          <a:sx n="59" d="100"/>
          <a:sy n="59" d="100"/>
        </p:scale>
        <p:origin x="1504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2381C4-5382-449C-B439-08088D20AD05}" type="datetimeFigureOut">
              <a:rPr lang="de-DE" smtClean="0"/>
              <a:t>09.08.2026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BED98-0845-4BD2-A61A-99CB0A604D9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6072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DC75A-2F6D-424C-946E-5A80901F1BD1}" type="datetimeFigureOut">
              <a:rPr lang="de-DE" smtClean="0"/>
              <a:pPr/>
              <a:t>09.08.2026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1661E-5AE9-4997-BC7C-79FD0162B1B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738B1-D308-4809-B5F2-43B025A1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Abi Info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C1080C-2919-9A88-0F23-5208039FA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Übersicht über die wichtigsten Termine</a:t>
            </a:r>
          </a:p>
          <a:p>
            <a:r>
              <a:rPr lang="de-DE" dirty="0"/>
              <a:t>Bedingungen für das Erreichen der Qualifikation im Block 1</a:t>
            </a:r>
          </a:p>
          <a:p>
            <a:r>
              <a:rPr lang="de-DE" dirty="0"/>
              <a:t>Bedingungen für das Erreichen der Qualifikation im Block II (Prüfungsbereich)</a:t>
            </a:r>
          </a:p>
          <a:p>
            <a:r>
              <a:rPr lang="de-DE" dirty="0"/>
              <a:t>Anmeldung zum schriftlichen Abitur</a:t>
            </a:r>
          </a:p>
          <a:p>
            <a:r>
              <a:rPr lang="de-DE" dirty="0"/>
              <a:t>Allgemeines (MSS-Raum, Parkplatzsituation, Raucherecke,…)</a:t>
            </a:r>
          </a:p>
        </p:txBody>
      </p:sp>
    </p:spTree>
    <p:extLst>
      <p:ext uri="{BB962C8B-B14F-4D97-AF65-F5344CB8AC3E}">
        <p14:creationId xmlns:p14="http://schemas.microsoft.com/office/powerpoint/2010/main" val="27624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1602A9-0D76-624E-921B-7A40D67F2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Besonderheit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BFAC28-8B16-4FE5-B033-F0583D01D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Es ist auch möglich 4 Kurse in der Anfängersprache und nur zwei in Englisch einzubringen, falls man beide Fächer als GK hat</a:t>
            </a:r>
          </a:p>
        </p:txBody>
      </p:sp>
    </p:spTree>
    <p:extLst>
      <p:ext uri="{BB962C8B-B14F-4D97-AF65-F5344CB8AC3E}">
        <p14:creationId xmlns:p14="http://schemas.microsoft.com/office/powerpoint/2010/main" val="939755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3D391A-C4D8-8857-2C3B-C81A3EF8E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„Bandbreite </a:t>
            </a:r>
            <a:r>
              <a:rPr lang="de-DE" dirty="0" err="1"/>
              <a:t>Qualiblock</a:t>
            </a:r>
            <a:r>
              <a:rPr lang="de-DE" dirty="0"/>
              <a:t> 1“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70E522B-6E04-6F17-328E-86CF45FB8A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644" y="1434406"/>
            <a:ext cx="7988711" cy="257823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709BB96-F0B6-F5E5-B476-99BE1E322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44" y="3789040"/>
            <a:ext cx="7988711" cy="288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21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E9AB25-9937-EB92-D949-D12DD753A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de-DE" dirty="0"/>
              <a:t>Qualifikation im Block 2</a:t>
            </a:r>
            <a:br>
              <a:rPr lang="de-DE" dirty="0"/>
            </a:br>
            <a:r>
              <a:rPr lang="de-DE" dirty="0"/>
              <a:t>Prüfungsbereich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557CA5-2FA4-833A-5D65-75CD32FAB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1556793"/>
            <a:ext cx="8388424" cy="4248472"/>
          </a:xfrm>
        </p:spPr>
        <p:txBody>
          <a:bodyPr>
            <a:normAutofit fontScale="47500" lnSpcReduction="20000"/>
          </a:bodyPr>
          <a:lstStyle/>
          <a:p>
            <a:pPr marL="0" lvl="0" indent="0">
              <a:buNone/>
            </a:pPr>
            <a:r>
              <a:rPr lang="de-DE" dirty="0"/>
              <a:t>Bei vier Abiturprüfungsfächern (ohne BLL) werden die Prüfungsergebnisse in allen vier Prüfungsfächern fünffach gewertet.</a:t>
            </a:r>
          </a:p>
          <a:p>
            <a:pPr marL="0" lvl="0" indent="0">
              <a:buNone/>
            </a:pPr>
            <a:endParaRPr lang="de-DE" dirty="0"/>
          </a:p>
          <a:p>
            <a:pPr marL="0" lvl="0" indent="0">
              <a:buNone/>
            </a:pPr>
            <a:r>
              <a:rPr lang="de-DE" dirty="0"/>
              <a:t>Bei fünf Abiturprüfungsfächern bzw. bei vier Abiturprüfungsfächern und Besonderer Lernleistung werden die jeweiligen Ergebnisse vierfach gewertet.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Qualifikation im Block II (Prüfungsbereich) ist erreicht, wenn die folgenden Bedingungen erfüllt sind:</a:t>
            </a:r>
          </a:p>
          <a:p>
            <a:pPr lvl="0"/>
            <a:r>
              <a:rPr lang="de-DE" dirty="0"/>
              <a:t>Insgesamt müssen mindestens 100 Punkte erreicht werden.</a:t>
            </a:r>
          </a:p>
          <a:p>
            <a:pPr lvl="0"/>
            <a:r>
              <a:rPr lang="de-DE" dirty="0"/>
              <a:t>Im Falle von vier Prüfungsfächern müssen in mindestens zwei Fächern jeweils mindestens 5 Punkte in einfacher Wertung erzielt werden.</a:t>
            </a:r>
          </a:p>
          <a:p>
            <a:pPr lvl="0"/>
            <a:r>
              <a:rPr lang="de-DE" dirty="0"/>
              <a:t>Im Falle von fünf Prüfungsfächern müssen in mindestens drei Fächern jeweils mindestens 5 Punkte in einfacher Wertung erzielt werden.</a:t>
            </a:r>
          </a:p>
          <a:p>
            <a:pPr marL="0" lvl="0" indent="0">
              <a:buNone/>
            </a:pPr>
            <a:r>
              <a:rPr lang="de-DE" b="1" dirty="0">
                <a:solidFill>
                  <a:schemeClr val="bg1"/>
                </a:solidFill>
              </a:rPr>
              <a:t>      Kurz: 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</a:rPr>
              <a:t>      max. 2 Prüfungen unter 5 MSS-</a:t>
            </a:r>
            <a:r>
              <a:rPr lang="de-DE" b="1" dirty="0" err="1">
                <a:solidFill>
                  <a:schemeClr val="bg1"/>
                </a:solidFill>
              </a:rPr>
              <a:t>Pkte</a:t>
            </a:r>
            <a:r>
              <a:rPr lang="de-DE" b="1" dirty="0">
                <a:solidFill>
                  <a:schemeClr val="bg1"/>
                </a:solidFill>
              </a:rPr>
              <a:t> (0 MSS-</a:t>
            </a:r>
            <a:r>
              <a:rPr lang="de-DE" b="1" dirty="0" err="1">
                <a:solidFill>
                  <a:schemeClr val="bg1"/>
                </a:solidFill>
              </a:rPr>
              <a:t>Pkte</a:t>
            </a:r>
            <a:r>
              <a:rPr lang="de-DE" b="1" dirty="0">
                <a:solidFill>
                  <a:schemeClr val="bg1"/>
                </a:solidFill>
              </a:rPr>
              <a:t> möglich, theoretisch zweimal)</a:t>
            </a:r>
          </a:p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</a:rPr>
              <a:t>      (einfache ) Punktsumme bei Vier-Fächerprüfung  muss 20, bei Fünf-Fächerprüfung 25 betragen</a:t>
            </a:r>
          </a:p>
          <a:p>
            <a:pPr>
              <a:buFontTx/>
              <a:buChar char="-"/>
            </a:pPr>
            <a:r>
              <a:rPr lang="de-DE" b="1" dirty="0">
                <a:solidFill>
                  <a:schemeClr val="bg1"/>
                </a:solidFill>
              </a:rPr>
              <a:t>  </a:t>
            </a:r>
          </a:p>
          <a:p>
            <a:pPr marL="0" indent="0" algn="ctr">
              <a:buNone/>
            </a:pP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25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0E59B3-C921-E0D0-E9B6-48DF398DE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„4 Fächer-Prüfungen“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0C42E1E-4729-1641-3482-1939AF155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BFE470B-137C-4699-9D93-37986E3F9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060848"/>
            <a:ext cx="6408711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03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286CD3-E272-2AD7-9DCF-0C48FD19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Beispiele „5 Fächer-Prüfungen</a:t>
            </a:r>
            <a:r>
              <a:rPr lang="de-DE" dirty="0"/>
              <a:t>“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4C3B88A-8CB8-6935-17F4-8A7A9D2F3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844824"/>
            <a:ext cx="6768752" cy="36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242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2B8DA5-8044-21C2-5A7B-AD1F3E70E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Infoveranstaltungen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D795B5-044F-8ACA-0315-5AB4354B2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2. Abi Info: 	Freitag, 12.12.2025</a:t>
            </a:r>
          </a:p>
          <a:p>
            <a:pPr lvl="6"/>
            <a:r>
              <a:rPr lang="de-DE" dirty="0"/>
              <a:t>Wahl des mündlichen Prüfungsfaches</a:t>
            </a:r>
          </a:p>
          <a:p>
            <a:pPr lvl="6"/>
            <a:r>
              <a:rPr lang="de-DE" dirty="0"/>
              <a:t>Belehrung über Konsequenzen bei Täuschungsversuchen beim schriftlichen Abitur</a:t>
            </a:r>
          </a:p>
          <a:p>
            <a:pPr lvl="6"/>
            <a:r>
              <a:rPr lang="de-DE" dirty="0"/>
              <a:t>Info zum Ablauf der schriftlichen Prüfungen</a:t>
            </a:r>
          </a:p>
          <a:p>
            <a:pPr marL="2743200" lvl="6" indent="0">
              <a:buNone/>
            </a:pPr>
            <a:endParaRPr lang="de-DE" dirty="0"/>
          </a:p>
          <a:p>
            <a:r>
              <a:rPr lang="de-DE" dirty="0"/>
              <a:t>3. Abi Info:	Mittwoch,04.03.2026</a:t>
            </a:r>
          </a:p>
          <a:p>
            <a:pPr lvl="6"/>
            <a:r>
              <a:rPr lang="de-DE" dirty="0"/>
              <a:t>Bekanntgabe der Ergebnisse der schriftlichen Prüfungen</a:t>
            </a:r>
          </a:p>
          <a:p>
            <a:pPr lvl="6"/>
            <a:r>
              <a:rPr lang="de-DE" dirty="0"/>
              <a:t>Beratung über Nachprüfungen</a:t>
            </a:r>
          </a:p>
          <a:p>
            <a:pPr lvl="6"/>
            <a:r>
              <a:rPr lang="de-DE" dirty="0"/>
              <a:t>Beratung über Beibehaltung oder Änderung der mündlichen Prüfungsfächer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037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57C137-FE38-78F1-39D8-154A4DF1A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de-DE" dirty="0"/>
              <a:t>Termine Abitur 2027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412A89F-5EE0-2914-C1AB-727FD905BF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414" y="1600200"/>
            <a:ext cx="6755171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41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A0A370-87FA-775A-7CFE-76D719C13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Qualifikation im Block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0A17A7-3969-D0DC-026F-98F32031C6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de-DE" dirty="0"/>
              <a:t>Die Qualifikation im Block I (Qualifikationsbereich) ergibt sich aus der Summe der Punktzahlen von 36 Kursen aus der Qualifikationsphase. (Man sagt: „36 Kurse sind einzubringen.“) Unter diesen müssen sich befinden: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1. in den innerhalb der Pflichtstundenzahl belegten Fächern</a:t>
            </a:r>
          </a:p>
          <a:p>
            <a:pPr lvl="0"/>
            <a:r>
              <a:rPr lang="de-DE" dirty="0"/>
              <a:t>vier Kurse in Deutsch;</a:t>
            </a:r>
          </a:p>
          <a:p>
            <a:pPr lvl="0"/>
            <a:r>
              <a:rPr lang="de-DE" dirty="0"/>
              <a:t>vier Kurse in einer fortgeführten Fremdsprache;</a:t>
            </a:r>
          </a:p>
          <a:p>
            <a:pPr lvl="0"/>
            <a:r>
              <a:rPr lang="de-DE" dirty="0"/>
              <a:t>vier Kurse in Mathematik;</a:t>
            </a:r>
          </a:p>
          <a:p>
            <a:pPr lvl="0"/>
            <a:r>
              <a:rPr lang="de-DE" dirty="0"/>
              <a:t>vier Kurse in einer Naturwissenschaft;</a:t>
            </a:r>
          </a:p>
          <a:p>
            <a:pPr lvl="0"/>
            <a:r>
              <a:rPr lang="de-DE" dirty="0"/>
              <a:t>vier Kurse in einem gesellschaftswissenschaftlichen Fach;</a:t>
            </a:r>
          </a:p>
          <a:p>
            <a:pPr lvl="0"/>
            <a:r>
              <a:rPr lang="de-DE" dirty="0"/>
              <a:t>ein Kurs in einer zweiten Fremdsprache oder in einer zweiten Naturwissenschaft oder in Informatik;</a:t>
            </a:r>
          </a:p>
          <a:p>
            <a:pPr lvl="0"/>
            <a:r>
              <a:rPr lang="de-DE" dirty="0"/>
              <a:t>zwei Kurse in einem künstlerischen Fach (Nur für G9 gilt: Ist innerhalb der Pflichtstundenzahl kein künstlerisches Fach durchgehend belegt worden, so sind die Kurse im künstlerischen Fach aus den Halbjahren 12/1 und 12/2 einzubringen. Wird dieses Fach in der Jahrgangsstufe 13 fortgeführt, so kann auch dieser Kurs eingebracht werden.).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2. in allen drei Leistungsfächern jeweils die vier Kurse der Qualifikationsphase. Die Kurse von zwei Leistungsfächern werden doppelt gewertet. Der Leistungskurs mit der niedrigsten Punktsumme und die Grundkurse werden einfach gewertet.</a:t>
            </a:r>
          </a:p>
          <a:p>
            <a:pPr marL="0" indent="0">
              <a:buNone/>
            </a:pPr>
            <a:r>
              <a:rPr lang="de-DE" dirty="0"/>
              <a:t>3. im vierten und gegebenenfalls fünften Prüfungsfach jeweils die vier Kurse der Qualifikationsphase.</a:t>
            </a:r>
          </a:p>
          <a:p>
            <a:pPr marL="0" indent="0">
              <a:buNone/>
            </a:pPr>
            <a:r>
              <a:rPr lang="de-DE" dirty="0"/>
              <a:t>4. Eine Facharbeit kann anstelle eines Kurses oder bei doppelter Wertung anstelle zweier Kurse eingebracht werden. Ausgenommen davon sind die verpflichtend einzubringenden Kurse.</a:t>
            </a:r>
          </a:p>
          <a:p>
            <a:pPr marL="0" indent="0">
              <a:buNone/>
            </a:pP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815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2A84A7-26DC-0E72-39BF-2940BDEA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Bedingungen für den Qualifikationsblock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E10EA2-7014-BE7D-3EB1-9E5C1E495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de-DE" b="1" dirty="0"/>
          </a:p>
          <a:p>
            <a:pPr lvl="0"/>
            <a:r>
              <a:rPr lang="de-DE" dirty="0"/>
              <a:t>Ein mit 0 Punkten abgeschlossener Kurs darf nicht eingebracht werden.</a:t>
            </a:r>
          </a:p>
          <a:p>
            <a:pPr marL="0" lvl="0" indent="0">
              <a:buNone/>
            </a:pPr>
            <a:r>
              <a:rPr lang="de-DE" dirty="0">
                <a:solidFill>
                  <a:schemeClr val="bg1"/>
                </a:solidFill>
              </a:rPr>
              <a:t>	Es dürfen höchstens 7 Kurse mit weniger als 5 	Punkten eingebracht werden.</a:t>
            </a:r>
          </a:p>
          <a:p>
            <a:pPr lvl="0"/>
            <a:r>
              <a:rPr lang="de-DE" dirty="0"/>
              <a:t>Wird ein oder mehr als ein Kurs in einem </a:t>
            </a:r>
            <a:r>
              <a:rPr lang="de-DE" i="1" dirty="0"/>
              <a:t>innerhalb </a:t>
            </a:r>
            <a:r>
              <a:rPr lang="de-DE" dirty="0"/>
              <a:t>der Pflichtstundenzahl belegten Grundfach eingebracht, so ist der Kurs aus dem letzten Halbjahr der Qualifikationsphase einzubringen..</a:t>
            </a:r>
          </a:p>
          <a:p>
            <a:pPr marL="0" lvl="0" indent="0">
              <a:buNone/>
            </a:pPr>
            <a:r>
              <a:rPr lang="de-DE" dirty="0">
                <a:solidFill>
                  <a:schemeClr val="bg1"/>
                </a:solidFill>
              </a:rPr>
              <a:t>	Falls ein Fach eingebracht wird, muss 13er Kurs 	dabei sein</a:t>
            </a:r>
          </a:p>
          <a:p>
            <a:r>
              <a:rPr lang="de-DE" dirty="0"/>
              <a:t>Mindestens 200 Punkte</a:t>
            </a:r>
          </a:p>
        </p:txBody>
      </p:sp>
    </p:spTree>
    <p:extLst>
      <p:ext uri="{BB962C8B-B14F-4D97-AF65-F5344CB8AC3E}">
        <p14:creationId xmlns:p14="http://schemas.microsoft.com/office/powerpoint/2010/main" val="4600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659D5-5786-8053-25D1-05041C2ED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Beispielrechnung </a:t>
            </a:r>
            <a:r>
              <a:rPr lang="de-DE" dirty="0" err="1"/>
              <a:t>Qualiblock</a:t>
            </a:r>
            <a:r>
              <a:rPr lang="de-DE" dirty="0"/>
              <a:t> I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BCF6F0A7-C76B-DDBB-9A0C-529D69D3D7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4414713"/>
              </p:ext>
            </p:extLst>
          </p:nvPr>
        </p:nvGraphicFramePr>
        <p:xfrm>
          <a:off x="1784350" y="1417638"/>
          <a:ext cx="6532065" cy="5035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5531">
                  <a:extLst>
                    <a:ext uri="{9D8B030D-6E8A-4147-A177-3AD203B41FA5}">
                      <a16:colId xmlns:a16="http://schemas.microsoft.com/office/drawing/2014/main" val="2177434429"/>
                    </a:ext>
                  </a:extLst>
                </a:gridCol>
                <a:gridCol w="1175474">
                  <a:extLst>
                    <a:ext uri="{9D8B030D-6E8A-4147-A177-3AD203B41FA5}">
                      <a16:colId xmlns:a16="http://schemas.microsoft.com/office/drawing/2014/main" val="679686869"/>
                    </a:ext>
                  </a:extLst>
                </a:gridCol>
                <a:gridCol w="892765">
                  <a:extLst>
                    <a:ext uri="{9D8B030D-6E8A-4147-A177-3AD203B41FA5}">
                      <a16:colId xmlns:a16="http://schemas.microsoft.com/office/drawing/2014/main" val="2854687242"/>
                    </a:ext>
                  </a:extLst>
                </a:gridCol>
                <a:gridCol w="892765">
                  <a:extLst>
                    <a:ext uri="{9D8B030D-6E8A-4147-A177-3AD203B41FA5}">
                      <a16:colId xmlns:a16="http://schemas.microsoft.com/office/drawing/2014/main" val="4255739625"/>
                    </a:ext>
                  </a:extLst>
                </a:gridCol>
                <a:gridCol w="892765">
                  <a:extLst>
                    <a:ext uri="{9D8B030D-6E8A-4147-A177-3AD203B41FA5}">
                      <a16:colId xmlns:a16="http://schemas.microsoft.com/office/drawing/2014/main" val="3452821035"/>
                    </a:ext>
                  </a:extLst>
                </a:gridCol>
                <a:gridCol w="892765">
                  <a:extLst>
                    <a:ext uri="{9D8B030D-6E8A-4147-A177-3AD203B41FA5}">
                      <a16:colId xmlns:a16="http://schemas.microsoft.com/office/drawing/2014/main" val="4030162551"/>
                    </a:ext>
                  </a:extLst>
                </a:gridCol>
              </a:tblGrid>
              <a:tr h="10477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92141346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Fach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11_2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12_1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12_2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58787558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LK 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Deutsch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79640960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LK 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Englisch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82192635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LK 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Biologie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50732340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1 (4.Prüfungsfach)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Geschichte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8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52233477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SK_Ek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9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01003321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Mathe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13796495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4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Latein_Anfänger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48515831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5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Sport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83583136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6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Religion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666401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GK 7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BK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12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13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11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de-DE" sz="1100" u="none" strike="noStrike">
                          <a:effectLst/>
                        </a:rPr>
                        <a:t>10</a:t>
                      </a: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13559425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26499926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53073934"/>
                  </a:ext>
                </a:extLst>
              </a:tr>
              <a:tr h="28485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de-D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60404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47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FDB0953-F4C7-6D03-43CD-F8C30E1D1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625191"/>
            <a:ext cx="8963025" cy="3607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4447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187795F-3F37-D401-6B3F-9078A42F1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1501951"/>
            <a:ext cx="8963025" cy="38540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28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776477A-1696-8A90-C814-AF0B91833C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488" y="1703619"/>
            <a:ext cx="8963025" cy="34507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4145939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669</Words>
  <Application>Microsoft Office PowerPoint</Application>
  <PresentationFormat>Bildschirmpräsentation (4:3)</PresentationFormat>
  <Paragraphs>124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Aptos Narrow</vt:lpstr>
      <vt:lpstr>Arial</vt:lpstr>
      <vt:lpstr>Calibri</vt:lpstr>
      <vt:lpstr>Larissa-Design</vt:lpstr>
      <vt:lpstr>1. Abi Info</vt:lpstr>
      <vt:lpstr>Infoveranstaltungen</vt:lpstr>
      <vt:lpstr>Termine Abitur 2027</vt:lpstr>
      <vt:lpstr>Qualifikation im Block I</vt:lpstr>
      <vt:lpstr>Bedingungen für den Qualifikationsblock I</vt:lpstr>
      <vt:lpstr>Beispielrechnung Qualiblock I</vt:lpstr>
      <vt:lpstr>PowerPoint-Präsentation</vt:lpstr>
      <vt:lpstr>PowerPoint-Präsentation</vt:lpstr>
      <vt:lpstr>PowerPoint-Präsentation</vt:lpstr>
      <vt:lpstr>Besonderheit</vt:lpstr>
      <vt:lpstr>„Bandbreite Qualiblock 1“</vt:lpstr>
      <vt:lpstr>Qualifikation im Block 2 Prüfungsbereich</vt:lpstr>
      <vt:lpstr>Beispiele „4 Fächer-Prüfungen“</vt:lpstr>
      <vt:lpstr>Beispiele „5 Fächer-Prüfungen“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W. Halfmann</dc:creator>
  <cp:lastModifiedBy>Helge Kleuser</cp:lastModifiedBy>
  <cp:revision>131</cp:revision>
  <dcterms:created xsi:type="dcterms:W3CDTF">2012-12-20T16:04:45Z</dcterms:created>
  <dcterms:modified xsi:type="dcterms:W3CDTF">2026-08-09T10:03:10Z</dcterms:modified>
</cp:coreProperties>
</file>